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2.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3.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4.xml" ContentType="application/vnd.openxmlformats-officedocument.presentationml.notesSlide+xml"/>
  <Override PartName="/ppt/charts/chart10.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10"/>
  </p:notesMasterIdLst>
  <p:sldIdLst>
    <p:sldId id="266" r:id="rId2"/>
    <p:sldId id="502" r:id="rId3"/>
    <p:sldId id="615" r:id="rId4"/>
    <p:sldId id="501" r:id="rId5"/>
    <p:sldId id="499" r:id="rId6"/>
    <p:sldId id="475" r:id="rId7"/>
    <p:sldId id="616" r:id="rId8"/>
    <p:sldId id="485" r:id="rId9"/>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68"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hiraj Chidwal" initials="DC" lastIdx="3" clrIdx="0">
    <p:extLst>
      <p:ext uri="{19B8F6BF-5375-455C-9EA6-DF929625EA0E}">
        <p15:presenceInfo xmlns:p15="http://schemas.microsoft.com/office/powerpoint/2012/main" userId="3f74bc8821c4c0cc" providerId="Windows Live"/>
      </p:ext>
    </p:extLst>
  </p:cmAuthor>
  <p:cmAuthor id="2" name="investment alanwar" initials="ia" lastIdx="21" clrIdx="1">
    <p:extLst>
      <p:ext uri="{19B8F6BF-5375-455C-9EA6-DF929625EA0E}">
        <p15:presenceInfo xmlns:p15="http://schemas.microsoft.com/office/powerpoint/2012/main" userId="1f8f8f35645ebb56" providerId="Windows Live"/>
      </p:ext>
    </p:extLst>
  </p:cmAuthor>
  <p:cmAuthor id="3" name="Ahmed Ibrahim El Dosoqey" initials="AIED" lastIdx="2" clrIdx="2">
    <p:extLst>
      <p:ext uri="{19B8F6BF-5375-455C-9EA6-DF929625EA0E}">
        <p15:presenceInfo xmlns:p15="http://schemas.microsoft.com/office/powerpoint/2012/main" userId="S-1-5-21-129396674-1682961518-650049869-110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81A1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680" autoAdjust="0"/>
    <p:restoredTop sz="70983" autoAdjust="0"/>
  </p:normalViewPr>
  <p:slideViewPr>
    <p:cSldViewPr snapToGrid="0">
      <p:cViewPr varScale="1">
        <p:scale>
          <a:sx n="112" d="100"/>
          <a:sy n="112" d="100"/>
        </p:scale>
        <p:origin x="972" y="96"/>
      </p:cViewPr>
      <p:guideLst>
        <p:guide orient="horz" pos="1968"/>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G:\My%20Drive\Al%20Anwar%20Investments\Internal%20Audit\Internal%20Audit%20Report\2024-25\Jan%20-%20Mar%202025\FS%20Presentation%20working.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1" Type="http://schemas.openxmlformats.org/officeDocument/2006/relationships/oleObject" Target="file:///C:\Users\dhiraj\AppData\Local\Microsoft\Windows\INetCache\Content.Outlook\QELSEXUL\AAI%20FS%2031%20MARCH%202025.xlsx" TargetMode="External"/></Relationships>
</file>

<file path=ppt/charts/_rels/chart2.xml.rels><?xml version="1.0" encoding="UTF-8" standalone="yes"?>
<Relationships xmlns="http://schemas.openxmlformats.org/package/2006/relationships"><Relationship Id="rId3" Type="http://schemas.openxmlformats.org/officeDocument/2006/relationships/oleObject" Target="file:///G:\My%20Drive\Al%20Anwar%20Investments\Internal%20Audit\Internal%20Audit%20Report\2024-25\Jan%20-%20Mar%202025\FS%20Presentation%20working.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G:\My%20Drive\Al%20Anwar%20Investments\Internal%20Audit\Internal%20Audit%20Report\2024-25\Jan%20-%20Mar%202025\FS%20Presentation%20working.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G:\My%20Drive\Al%20Anwar%20Investments\Investor%20Presentation\Mar'25\Investor%20Presentation%20-%20Mar'25.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G:\My%20Drive\Al%20Anwar%20Investments\Investor%20Presentation\Mar'25\Investor%20Presentation%20-%20Mar'25.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G:\My%20Drive\Al%20Anwar%20Investments\Investor%20Presentation\Mar'25\Investor%20Presentation%20-%20Mar'25.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G:\My%20Drive\Al%20Anwar%20Investments\Investor%20Presentation\Mar'25\Investor%20Presentation%20-%20Mar'25.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G:\My%20Drive\Al%20Anwar%20Investments\Investor%20Presentation\Mar'25\Investor%20Presentation%20-%20Mar'25.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G:\My%20Drive\Al%20Anwar%20Investments\Investor%20Presentation\Mar'25\Investor%20Presentation%20-%20Mar'25.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95EE-42AE-87F2-7EF25B3E37D6}"/>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95EE-42AE-87F2-7EF25B3E37D6}"/>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95EE-42AE-87F2-7EF25B3E37D6}"/>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95EE-42AE-87F2-7EF25B3E37D6}"/>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95EE-42AE-87F2-7EF25B3E37D6}"/>
              </c:ext>
            </c:extLst>
          </c:dPt>
          <c:dPt>
            <c:idx val="5"/>
            <c:bubble3D val="0"/>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B-95EE-42AE-87F2-7EF25B3E37D6}"/>
              </c:ext>
            </c:extLst>
          </c:dPt>
          <c:dPt>
            <c:idx val="6"/>
            <c:bubble3D val="0"/>
            <c:spPr>
              <a:solidFill>
                <a:schemeClr val="accent1">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D-95EE-42AE-87F2-7EF25B3E37D6}"/>
              </c:ext>
            </c:extLst>
          </c:dPt>
          <c:dPt>
            <c:idx val="7"/>
            <c:bubble3D val="0"/>
            <c:spPr>
              <a:solidFill>
                <a:schemeClr val="accent2">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F-95EE-42AE-87F2-7EF25B3E37D6}"/>
              </c:ext>
            </c:extLst>
          </c:dPt>
          <c:dPt>
            <c:idx val="8"/>
            <c:bubble3D val="0"/>
            <c:spPr>
              <a:solidFill>
                <a:schemeClr val="accent3">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11-95EE-42AE-87F2-7EF25B3E37D6}"/>
              </c:ext>
            </c:extLst>
          </c:dPt>
          <c:dPt>
            <c:idx val="9"/>
            <c:bubble3D val="0"/>
            <c:spPr>
              <a:solidFill>
                <a:schemeClr val="accent4">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13-95EE-42AE-87F2-7EF25B3E37D6}"/>
              </c:ext>
            </c:extLst>
          </c:dPt>
          <c:dPt>
            <c:idx val="10"/>
            <c:bubble3D val="0"/>
            <c:spPr>
              <a:solidFill>
                <a:schemeClr val="accent5">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15-95EE-42AE-87F2-7EF25B3E37D6}"/>
              </c:ext>
            </c:extLst>
          </c:dPt>
          <c:dPt>
            <c:idx val="11"/>
            <c:bubble3D val="0"/>
            <c:spPr>
              <a:solidFill>
                <a:schemeClr val="accent6">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17-95EE-42AE-87F2-7EF25B3E37D6}"/>
              </c:ext>
            </c:extLst>
          </c:dPt>
          <c:dPt>
            <c:idx val="12"/>
            <c:bubble3D val="0"/>
            <c:spPr>
              <a:solidFill>
                <a:schemeClr val="accent1">
                  <a:lumMod val="80000"/>
                  <a:lumOff val="2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19-95EE-42AE-87F2-7EF25B3E37D6}"/>
              </c:ext>
            </c:extLst>
          </c:dPt>
          <c:dPt>
            <c:idx val="13"/>
            <c:bubble3D val="0"/>
            <c:spPr>
              <a:solidFill>
                <a:schemeClr val="accent2">
                  <a:lumMod val="80000"/>
                  <a:lumOff val="2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1B-95EE-42AE-87F2-7EF25B3E37D6}"/>
              </c:ext>
            </c:extLst>
          </c:dPt>
          <c:dPt>
            <c:idx val="14"/>
            <c:bubble3D val="0"/>
            <c:spPr>
              <a:solidFill>
                <a:schemeClr val="accent3">
                  <a:lumMod val="80000"/>
                  <a:lumOff val="2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1D-95EE-42AE-87F2-7EF25B3E37D6}"/>
              </c:ext>
            </c:extLst>
          </c:dPt>
          <c:dLbls>
            <c:dLbl>
              <c:idx val="0"/>
              <c:spPr>
                <a:noFill/>
                <a:ln>
                  <a:noFill/>
                </a:ln>
                <a:effectLst/>
              </c:spPr>
              <c:txPr>
                <a:bodyPr rot="0" spcFirstLastPara="1" vertOverflow="ellipsis" vert="horz" wrap="square" anchor="ctr" anchorCtr="1"/>
                <a:lstStyle/>
                <a:p>
                  <a:pPr>
                    <a:defRPr sz="1100" b="1" i="0" u="none" strike="noStrike" kern="1200" spc="0" baseline="0">
                      <a:solidFill>
                        <a:schemeClr val="accent1"/>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1-95EE-42AE-87F2-7EF25B3E37D6}"/>
                </c:ext>
              </c:extLst>
            </c:dLbl>
            <c:dLbl>
              <c:idx val="1"/>
              <c:spPr>
                <a:noFill/>
                <a:ln>
                  <a:noFill/>
                </a:ln>
                <a:effectLst/>
              </c:spPr>
              <c:txPr>
                <a:bodyPr rot="0" spcFirstLastPara="1" vertOverflow="ellipsis" vert="horz" wrap="square" anchor="ctr" anchorCtr="1"/>
                <a:lstStyle/>
                <a:p>
                  <a:pPr>
                    <a:defRPr sz="1100" b="1" i="0" u="none" strike="noStrike" kern="1200" spc="0" baseline="0">
                      <a:solidFill>
                        <a:schemeClr val="accent2"/>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3-95EE-42AE-87F2-7EF25B3E37D6}"/>
                </c:ext>
              </c:extLst>
            </c:dLbl>
            <c:dLbl>
              <c:idx val="2"/>
              <c:layout>
                <c:manualLayout>
                  <c:x val="-1.2898331189535898E-2"/>
                  <c:y val="-2.772314402282466E-2"/>
                </c:manualLayout>
              </c:layout>
              <c:spPr>
                <a:noFill/>
                <a:ln>
                  <a:noFill/>
                </a:ln>
                <a:effectLst/>
              </c:spPr>
              <c:txPr>
                <a:bodyPr rot="0" spcFirstLastPara="1" vertOverflow="ellipsis" vert="horz" wrap="square" anchor="ctr" anchorCtr="1"/>
                <a:lstStyle/>
                <a:p>
                  <a:pPr>
                    <a:defRPr sz="1100" b="1" i="0" u="none" strike="noStrike" kern="1200" spc="0" baseline="0">
                      <a:solidFill>
                        <a:schemeClr val="accent3"/>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95EE-42AE-87F2-7EF25B3E37D6}"/>
                </c:ext>
              </c:extLst>
            </c:dLbl>
            <c:dLbl>
              <c:idx val="3"/>
              <c:spPr>
                <a:noFill/>
                <a:ln>
                  <a:noFill/>
                </a:ln>
                <a:effectLst/>
              </c:spPr>
              <c:txPr>
                <a:bodyPr rot="0" spcFirstLastPara="1" vertOverflow="ellipsis" vert="horz" wrap="square" anchor="ctr" anchorCtr="1"/>
                <a:lstStyle/>
                <a:p>
                  <a:pPr>
                    <a:defRPr sz="1100" b="1" i="0" u="none" strike="noStrike" kern="1200" spc="0" baseline="0">
                      <a:solidFill>
                        <a:schemeClr val="accent4"/>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7-95EE-42AE-87F2-7EF25B3E37D6}"/>
                </c:ext>
              </c:extLst>
            </c:dLbl>
            <c:dLbl>
              <c:idx val="4"/>
              <c:spPr>
                <a:noFill/>
                <a:ln>
                  <a:noFill/>
                </a:ln>
                <a:effectLst/>
              </c:spPr>
              <c:txPr>
                <a:bodyPr rot="0" spcFirstLastPara="1" vertOverflow="ellipsis" vert="horz" wrap="square" anchor="ctr" anchorCtr="1"/>
                <a:lstStyle/>
                <a:p>
                  <a:pPr>
                    <a:defRPr sz="1100" b="1" i="0" u="none" strike="noStrike" kern="1200" spc="0" baseline="0">
                      <a:solidFill>
                        <a:schemeClr val="accent5"/>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9-95EE-42AE-87F2-7EF25B3E37D6}"/>
                </c:ext>
              </c:extLst>
            </c:dLbl>
            <c:dLbl>
              <c:idx val="5"/>
              <c:spPr>
                <a:noFill/>
                <a:ln>
                  <a:noFill/>
                </a:ln>
                <a:effectLst/>
              </c:spPr>
              <c:txPr>
                <a:bodyPr rot="0" spcFirstLastPara="1" vertOverflow="ellipsis" vert="horz" wrap="square" anchor="ctr" anchorCtr="1"/>
                <a:lstStyle/>
                <a:p>
                  <a:pPr>
                    <a:defRPr sz="1100" b="1" i="0" u="none" strike="noStrike" kern="1200" spc="0" baseline="0">
                      <a:solidFill>
                        <a:schemeClr val="accent6"/>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B-95EE-42AE-87F2-7EF25B3E37D6}"/>
                </c:ext>
              </c:extLst>
            </c:dLbl>
            <c:dLbl>
              <c:idx val="6"/>
              <c:spPr>
                <a:noFill/>
                <a:ln>
                  <a:noFill/>
                </a:ln>
                <a:effectLst/>
              </c:spPr>
              <c:txPr>
                <a:bodyPr rot="0" spcFirstLastPara="1" vertOverflow="ellipsis" vert="horz" wrap="square" anchor="ctr" anchorCtr="1"/>
                <a:lstStyle/>
                <a:p>
                  <a:pPr>
                    <a:defRPr sz="1100" b="1" i="0" u="none" strike="noStrike" kern="1200" spc="0" baseline="0">
                      <a:solidFill>
                        <a:schemeClr val="accent1">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D-95EE-42AE-87F2-7EF25B3E37D6}"/>
                </c:ext>
              </c:extLst>
            </c:dLbl>
            <c:dLbl>
              <c:idx val="7"/>
              <c:spPr>
                <a:noFill/>
                <a:ln>
                  <a:noFill/>
                </a:ln>
                <a:effectLst/>
              </c:spPr>
              <c:txPr>
                <a:bodyPr rot="0" spcFirstLastPara="1" vertOverflow="ellipsis" vert="horz" wrap="square" anchor="ctr" anchorCtr="1"/>
                <a:lstStyle/>
                <a:p>
                  <a:pPr>
                    <a:defRPr sz="1100" b="1" i="0" u="none" strike="noStrike" kern="1200" spc="0" baseline="0">
                      <a:solidFill>
                        <a:schemeClr val="accent2">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F-95EE-42AE-87F2-7EF25B3E37D6}"/>
                </c:ext>
              </c:extLst>
            </c:dLbl>
            <c:dLbl>
              <c:idx val="8"/>
              <c:spPr>
                <a:noFill/>
                <a:ln>
                  <a:noFill/>
                </a:ln>
                <a:effectLst/>
              </c:spPr>
              <c:txPr>
                <a:bodyPr rot="0" spcFirstLastPara="1" vertOverflow="ellipsis" vert="horz" wrap="square" anchor="ctr" anchorCtr="1"/>
                <a:lstStyle/>
                <a:p>
                  <a:pPr>
                    <a:defRPr sz="1100" b="1" i="0" u="none" strike="noStrike" kern="1200" spc="0" baseline="0">
                      <a:solidFill>
                        <a:schemeClr val="accent3">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11-95EE-42AE-87F2-7EF25B3E37D6}"/>
                </c:ext>
              </c:extLst>
            </c:dLbl>
            <c:dLbl>
              <c:idx val="9"/>
              <c:spPr>
                <a:noFill/>
                <a:ln>
                  <a:noFill/>
                </a:ln>
                <a:effectLst/>
              </c:spPr>
              <c:txPr>
                <a:bodyPr rot="0" spcFirstLastPara="1" vertOverflow="ellipsis" vert="horz" wrap="square" anchor="ctr" anchorCtr="1"/>
                <a:lstStyle/>
                <a:p>
                  <a:pPr>
                    <a:defRPr sz="1100" b="1" i="0" u="none" strike="noStrike" kern="1200" spc="0" baseline="0">
                      <a:solidFill>
                        <a:schemeClr val="accent4">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13-95EE-42AE-87F2-7EF25B3E37D6}"/>
                </c:ext>
              </c:extLst>
            </c:dLbl>
            <c:dLbl>
              <c:idx val="10"/>
              <c:layout>
                <c:manualLayout>
                  <c:x val="-8.5988874596906031E-2"/>
                  <c:y val="-2.7723144022824685E-2"/>
                </c:manualLayout>
              </c:layout>
              <c:spPr>
                <a:noFill/>
                <a:ln>
                  <a:noFill/>
                </a:ln>
                <a:effectLst/>
              </c:spPr>
              <c:txPr>
                <a:bodyPr rot="0" spcFirstLastPara="1" vertOverflow="ellipsis" vert="horz" wrap="square" anchor="ctr" anchorCtr="1"/>
                <a:lstStyle/>
                <a:p>
                  <a:pPr>
                    <a:defRPr sz="1100" b="1" i="0" u="none" strike="noStrike" kern="1200" spc="0" baseline="0">
                      <a:solidFill>
                        <a:schemeClr val="accent5">
                          <a:lumMod val="60000"/>
                        </a:schemeClr>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15-95EE-42AE-87F2-7EF25B3E37D6}"/>
                </c:ext>
              </c:extLst>
            </c:dLbl>
            <c:dLbl>
              <c:idx val="11"/>
              <c:spPr>
                <a:noFill/>
                <a:ln>
                  <a:noFill/>
                </a:ln>
                <a:effectLst/>
              </c:spPr>
              <c:txPr>
                <a:bodyPr rot="0" spcFirstLastPara="1" vertOverflow="ellipsis" vert="horz" wrap="square" anchor="ctr" anchorCtr="1"/>
                <a:lstStyle/>
                <a:p>
                  <a:pPr>
                    <a:defRPr sz="1100" b="1" i="0" u="none" strike="noStrike" kern="1200" spc="0" baseline="0">
                      <a:solidFill>
                        <a:schemeClr val="accent6">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17-95EE-42AE-87F2-7EF25B3E37D6}"/>
                </c:ext>
              </c:extLst>
            </c:dLbl>
            <c:dLbl>
              <c:idx val="12"/>
              <c:layout>
                <c:manualLayout>
                  <c:x val="-2.5796662379071796E-2"/>
                  <c:y val="-0.11845343355206901"/>
                </c:manualLayout>
              </c:layout>
              <c:spPr>
                <a:noFill/>
                <a:ln>
                  <a:noFill/>
                </a:ln>
                <a:effectLst/>
              </c:spPr>
              <c:txPr>
                <a:bodyPr rot="0" spcFirstLastPara="1" vertOverflow="ellipsis" vert="horz" wrap="square" anchor="ctr" anchorCtr="1"/>
                <a:lstStyle/>
                <a:p>
                  <a:pPr>
                    <a:defRPr sz="1100" b="1" i="0" u="none" strike="noStrike" kern="1200" spc="0" baseline="0">
                      <a:solidFill>
                        <a:schemeClr val="accent1">
                          <a:lumMod val="80000"/>
                          <a:lumOff val="20000"/>
                        </a:schemeClr>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19-95EE-42AE-87F2-7EF25B3E37D6}"/>
                </c:ext>
              </c:extLst>
            </c:dLbl>
            <c:dLbl>
              <c:idx val="13"/>
              <c:layout>
                <c:manualLayout>
                  <c:x val="4.2994437298452997E-3"/>
                  <c:y val="-0.11089257609129864"/>
                </c:manualLayout>
              </c:layout>
              <c:spPr>
                <a:noFill/>
                <a:ln>
                  <a:noFill/>
                </a:ln>
                <a:effectLst/>
              </c:spPr>
              <c:txPr>
                <a:bodyPr rot="0" spcFirstLastPara="1" vertOverflow="ellipsis" vert="horz" wrap="square" anchor="ctr" anchorCtr="1"/>
                <a:lstStyle/>
                <a:p>
                  <a:pPr>
                    <a:defRPr sz="1100" b="1" i="0" u="none" strike="noStrike" kern="1200" spc="0" baseline="0">
                      <a:solidFill>
                        <a:schemeClr val="accent2">
                          <a:lumMod val="80000"/>
                          <a:lumOff val="20000"/>
                        </a:schemeClr>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1B-95EE-42AE-87F2-7EF25B3E37D6}"/>
                </c:ext>
              </c:extLst>
            </c:dLbl>
            <c:dLbl>
              <c:idx val="14"/>
              <c:layout>
                <c:manualLayout>
                  <c:x val="9.6737483921519235E-2"/>
                  <c:y val="-6.8047717146933265E-2"/>
                </c:manualLayout>
              </c:layout>
              <c:spPr>
                <a:noFill/>
                <a:ln>
                  <a:noFill/>
                </a:ln>
                <a:effectLst/>
              </c:spPr>
              <c:txPr>
                <a:bodyPr rot="0" spcFirstLastPara="1" vertOverflow="ellipsis" vert="horz" wrap="square" anchor="ctr" anchorCtr="1"/>
                <a:lstStyle/>
                <a:p>
                  <a:pPr>
                    <a:defRPr sz="1100" b="1" i="0" u="none" strike="noStrike" kern="1200" spc="0" baseline="0">
                      <a:solidFill>
                        <a:schemeClr val="accent3">
                          <a:lumMod val="80000"/>
                          <a:lumOff val="20000"/>
                        </a:schemeClr>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1D-95EE-42AE-87F2-7EF25B3E37D6}"/>
                </c:ext>
              </c:extLst>
            </c:dLbl>
            <c:spPr>
              <a:noFill/>
              <a:ln>
                <a:noFill/>
              </a:ln>
              <a:effectLst/>
            </c:sp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'Portfolio Allocation '!$B$5:$B$19</c:f>
              <c:strCache>
                <c:ptCount val="15"/>
                <c:pt idx="0">
                  <c:v> Oman Chlorine </c:v>
                </c:pt>
                <c:pt idx="1">
                  <c:v> National Detergent </c:v>
                </c:pt>
                <c:pt idx="2">
                  <c:v> Arabia Falcon </c:v>
                </c:pt>
                <c:pt idx="3">
                  <c:v> Alruwad School </c:v>
                </c:pt>
                <c:pt idx="4">
                  <c:v> Voltamp  </c:v>
                </c:pt>
                <c:pt idx="5">
                  <c:v> NABIL </c:v>
                </c:pt>
                <c:pt idx="6">
                  <c:v> Al Maha  </c:v>
                </c:pt>
                <c:pt idx="7">
                  <c:v> NBO </c:v>
                </c:pt>
                <c:pt idx="8">
                  <c:v> DIDIC  </c:v>
                </c:pt>
                <c:pt idx="9">
                  <c:v> Bank Dhofar  </c:v>
                </c:pt>
                <c:pt idx="10">
                  <c:v> Alritaz  </c:v>
                </c:pt>
                <c:pt idx="11">
                  <c:v> CSI </c:v>
                </c:pt>
                <c:pt idx="12">
                  <c:v> CYFR Fund  </c:v>
                </c:pt>
                <c:pt idx="13">
                  <c:v> Land  </c:v>
                </c:pt>
                <c:pt idx="14">
                  <c:v> Others (Recv + Cash) </c:v>
                </c:pt>
              </c:strCache>
            </c:strRef>
          </c:cat>
          <c:val>
            <c:numRef>
              <c:f>'Portfolio Allocation '!$C$5:$C$19</c:f>
              <c:numCache>
                <c:formatCode>_(* #,##0_);_(* \(#,##0\);_(* "-"??_);_(@_)</c:formatCode>
                <c:ptCount val="15"/>
                <c:pt idx="0">
                  <c:v>7989</c:v>
                </c:pt>
                <c:pt idx="1">
                  <c:v>5423</c:v>
                </c:pt>
                <c:pt idx="2">
                  <c:v>5191.8639736332079</c:v>
                </c:pt>
                <c:pt idx="3">
                  <c:v>3464</c:v>
                </c:pt>
                <c:pt idx="4">
                  <c:v>2894</c:v>
                </c:pt>
                <c:pt idx="5">
                  <c:v>2599.8754896</c:v>
                </c:pt>
                <c:pt idx="6">
                  <c:v>1830.3159824000002</c:v>
                </c:pt>
                <c:pt idx="7">
                  <c:v>18927.43</c:v>
                </c:pt>
                <c:pt idx="8">
                  <c:v>6763.7870000000003</c:v>
                </c:pt>
                <c:pt idx="9">
                  <c:v>6489.687003</c:v>
                </c:pt>
                <c:pt idx="10">
                  <c:v>71.611999999999995</c:v>
                </c:pt>
                <c:pt idx="11">
                  <c:v>5.5579999999999998</c:v>
                </c:pt>
                <c:pt idx="12">
                  <c:v>94.296000000000006</c:v>
                </c:pt>
                <c:pt idx="13">
                  <c:v>2284.0239999999999</c:v>
                </c:pt>
                <c:pt idx="14">
                  <c:v>2351</c:v>
                </c:pt>
              </c:numCache>
            </c:numRef>
          </c:val>
          <c:extLst>
            <c:ext xmlns:c16="http://schemas.microsoft.com/office/drawing/2014/chart" uri="{C3380CC4-5D6E-409C-BE32-E72D297353CC}">
              <c16:uniqueId val="{0000001E-95EE-42AE-87F2-7EF25B3E37D6}"/>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accent3"/>
      </a:solidFill>
    </a:ln>
    <a:effectLst/>
  </c:spPr>
  <c:txPr>
    <a:bodyPr/>
    <a:lstStyle/>
    <a:p>
      <a:pPr>
        <a:defRPr sz="1100"/>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320" b="1" i="0" u="none" strike="noStrike" kern="1200" baseline="0">
                <a:solidFill>
                  <a:schemeClr val="tx2"/>
                </a:solidFill>
                <a:latin typeface="+mn-lt"/>
                <a:ea typeface="+mn-ea"/>
                <a:cs typeface="+mn-cs"/>
              </a:defRPr>
            </a:pPr>
            <a:r>
              <a:rPr lang="en-US"/>
              <a:t>Debt Equity Ratio
</a:t>
            </a:r>
          </a:p>
        </c:rich>
      </c:tx>
      <c:layout>
        <c:manualLayout>
          <c:xMode val="edge"/>
          <c:yMode val="edge"/>
          <c:x val="0.35425000000000001"/>
          <c:y val="3.2407407407407406E-2"/>
        </c:manualLayout>
      </c:layout>
      <c:overlay val="0"/>
      <c:spPr>
        <a:noFill/>
        <a:ln>
          <a:noFill/>
        </a:ln>
        <a:effectLst/>
      </c:spPr>
    </c:title>
    <c:autoTitleDeleted val="0"/>
    <c:plotArea>
      <c:layout/>
      <c:barChart>
        <c:barDir val="col"/>
        <c:grouping val="clustered"/>
        <c:varyColors val="1"/>
        <c:ser>
          <c:idx val="0"/>
          <c:order val="0"/>
          <c:tx>
            <c:strRef>
              <c:f>TL!$C$19</c:f>
              <c:strCache>
                <c:ptCount val="1"/>
                <c:pt idx="0">
                  <c:v>Total Debt</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c:spPr>
          <c:invertIfNegative val="1"/>
          <c:dLbls>
            <c:spPr>
              <a:noFill/>
              <a:ln>
                <a:noFill/>
              </a:ln>
              <a:effectLst/>
            </c:spPr>
            <c:txPr>
              <a:bodyPr rot="0" spcFirstLastPara="1" vertOverflow="ellipsis" vert="horz" wrap="square" anchor="ctr" anchorCtr="1"/>
              <a:lstStyle/>
              <a:p>
                <a:pPr>
                  <a:defRPr sz="11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TL!$D$18:$F$18</c:f>
              <c:strCache>
                <c:ptCount val="3"/>
                <c:pt idx="0">
                  <c:v>Mar'23</c:v>
                </c:pt>
                <c:pt idx="1">
                  <c:v>Mar'24</c:v>
                </c:pt>
                <c:pt idx="2">
                  <c:v>Mar'25</c:v>
                </c:pt>
              </c:strCache>
            </c:strRef>
          </c:cat>
          <c:val>
            <c:numRef>
              <c:f>TL!$D$19:$F$19</c:f>
              <c:numCache>
                <c:formatCode>#,##0;\(#,##0\);\-</c:formatCode>
                <c:ptCount val="3"/>
                <c:pt idx="0">
                  <c:v>17142</c:v>
                </c:pt>
                <c:pt idx="1">
                  <c:v>15725</c:v>
                </c:pt>
                <c:pt idx="2">
                  <c:v>28790</c:v>
                </c:pt>
              </c:numCache>
            </c:numRef>
          </c:val>
          <c:extLst>
            <c:ext xmlns:c16="http://schemas.microsoft.com/office/drawing/2014/chart" uri="{C3380CC4-5D6E-409C-BE32-E72D297353CC}">
              <c16:uniqueId val="{00000000-16E8-4F89-9A5C-260B2D3B1DA1}"/>
            </c:ext>
          </c:extLst>
        </c:ser>
        <c:ser>
          <c:idx val="1"/>
          <c:order val="1"/>
          <c:tx>
            <c:strRef>
              <c:f>TL!$C$20</c:f>
              <c:strCache>
                <c:ptCount val="1"/>
                <c:pt idx="0">
                  <c:v>Total Equity </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c:spPr>
          <c:invertIfNegative val="1"/>
          <c:dLbls>
            <c:spPr>
              <a:noFill/>
              <a:ln>
                <a:noFill/>
              </a:ln>
              <a:effectLst/>
            </c:spPr>
            <c:txPr>
              <a:bodyPr rot="0" spcFirstLastPara="1" vertOverflow="ellipsis" vert="horz" wrap="square" anchor="ctr" anchorCtr="1"/>
              <a:lstStyle/>
              <a:p>
                <a:pPr>
                  <a:defRPr sz="11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TL!$D$18:$F$18</c:f>
              <c:strCache>
                <c:ptCount val="3"/>
                <c:pt idx="0">
                  <c:v>Mar'23</c:v>
                </c:pt>
                <c:pt idx="1">
                  <c:v>Mar'24</c:v>
                </c:pt>
                <c:pt idx="2">
                  <c:v>Mar'25</c:v>
                </c:pt>
              </c:strCache>
            </c:strRef>
          </c:cat>
          <c:val>
            <c:numRef>
              <c:f>TL!$D$20:$F$20</c:f>
              <c:numCache>
                <c:formatCode>#,##0;\(#,##0\);\-</c:formatCode>
                <c:ptCount val="3"/>
                <c:pt idx="0">
                  <c:v>31306</c:v>
                </c:pt>
                <c:pt idx="1">
                  <c:v>31874</c:v>
                </c:pt>
                <c:pt idx="2">
                  <c:v>37418</c:v>
                </c:pt>
              </c:numCache>
            </c:numRef>
          </c:val>
          <c:extLst>
            <c:ext xmlns:c16="http://schemas.microsoft.com/office/drawing/2014/chart" uri="{C3380CC4-5D6E-409C-BE32-E72D297353CC}">
              <c16:uniqueId val="{00000001-16E8-4F89-9A5C-260B2D3B1DA1}"/>
            </c:ext>
          </c:extLst>
        </c:ser>
        <c:dLbls>
          <c:showLegendKey val="0"/>
          <c:showVal val="1"/>
          <c:showCatName val="0"/>
          <c:showSerName val="0"/>
          <c:showPercent val="0"/>
          <c:showBubbleSize val="0"/>
        </c:dLbls>
        <c:gapWidth val="150"/>
        <c:axId val="1947132029"/>
        <c:axId val="102736685"/>
      </c:barChart>
      <c:lineChart>
        <c:grouping val="standard"/>
        <c:varyColors val="0"/>
        <c:ser>
          <c:idx val="2"/>
          <c:order val="2"/>
          <c:tx>
            <c:strRef>
              <c:f>TL!$C$21</c:f>
              <c:strCache>
                <c:ptCount val="1"/>
                <c:pt idx="0">
                  <c:v>D / E Ratio</c:v>
                </c:pt>
              </c:strCache>
            </c:strRef>
          </c:tx>
          <c:spPr>
            <a:ln w="31750" cap="rnd">
              <a:solidFill>
                <a:schemeClr val="accent3"/>
              </a:solidFill>
              <a:round/>
            </a:ln>
            <a:effectLst/>
          </c:spPr>
          <c:marker>
            <c:symbol val="none"/>
          </c:marker>
          <c:dLbls>
            <c:spPr>
              <a:solidFill>
                <a:schemeClr val="accent6">
                  <a:lumMod val="20000"/>
                  <a:lumOff val="80000"/>
                </a:schemeClr>
              </a:solidFill>
              <a:ln>
                <a:noFill/>
              </a:ln>
              <a:effectLst/>
            </c:spPr>
            <c:txPr>
              <a:bodyPr rot="0" spcFirstLastPara="1" vertOverflow="ellipsis" vert="horz" wrap="square" anchor="ctr" anchorCtr="1"/>
              <a:lstStyle/>
              <a:p>
                <a:pPr>
                  <a:defRPr sz="11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TL!$D$18:$F$18</c:f>
              <c:strCache>
                <c:ptCount val="3"/>
                <c:pt idx="0">
                  <c:v>Mar'23</c:v>
                </c:pt>
                <c:pt idx="1">
                  <c:v>Mar'24</c:v>
                </c:pt>
                <c:pt idx="2">
                  <c:v>Mar'25</c:v>
                </c:pt>
              </c:strCache>
            </c:strRef>
          </c:cat>
          <c:val>
            <c:numRef>
              <c:f>TL!$D$21:$F$21</c:f>
              <c:numCache>
                <c:formatCode>_-* #,##0.00_-;\-* #,##0.00_-;_-* "-"??_-;_-@</c:formatCode>
                <c:ptCount val="3"/>
                <c:pt idx="0">
                  <c:v>0.54756276752060307</c:v>
                </c:pt>
                <c:pt idx="1">
                  <c:v>0.49334881094308841</c:v>
                </c:pt>
                <c:pt idx="2">
                  <c:v>0.76941578919236731</c:v>
                </c:pt>
              </c:numCache>
            </c:numRef>
          </c:val>
          <c:smooth val="0"/>
          <c:extLst>
            <c:ext xmlns:c16="http://schemas.microsoft.com/office/drawing/2014/chart" uri="{C3380CC4-5D6E-409C-BE32-E72D297353CC}">
              <c16:uniqueId val="{00000002-16E8-4F89-9A5C-260B2D3B1DA1}"/>
            </c:ext>
          </c:extLst>
        </c:ser>
        <c:dLbls>
          <c:showLegendKey val="0"/>
          <c:showVal val="1"/>
          <c:showCatName val="0"/>
          <c:showSerName val="0"/>
          <c:showPercent val="0"/>
          <c:showBubbleSize val="0"/>
        </c:dLbls>
        <c:marker val="1"/>
        <c:smooth val="0"/>
        <c:axId val="1097495935"/>
        <c:axId val="1097496415"/>
      </c:lineChart>
      <c:catAx>
        <c:axId val="1947132029"/>
        <c:scaling>
          <c:orientation val="minMax"/>
        </c:scaling>
        <c:delete val="0"/>
        <c:axPos val="b"/>
        <c:title>
          <c:tx>
            <c:rich>
              <a:bodyPr rot="0" spcFirstLastPara="1" vertOverflow="ellipsis" vert="horz" wrap="square" anchor="ctr" anchorCtr="1"/>
              <a:lstStyle/>
              <a:p>
                <a:pPr>
                  <a:defRPr sz="1100" b="1" i="0" u="none" strike="noStrike" kern="1200" baseline="0">
                    <a:solidFill>
                      <a:schemeClr val="tx2"/>
                    </a:solidFill>
                    <a:latin typeface="+mn-lt"/>
                    <a:ea typeface="+mn-ea"/>
                    <a:cs typeface="+mn-cs"/>
                  </a:defRPr>
                </a:pPr>
                <a:endParaRPr lang="en-US"/>
              </a:p>
            </c:rich>
          </c:tx>
          <c:overlay val="0"/>
          <c:spPr>
            <a:noFill/>
            <a:ln>
              <a:noFill/>
            </a:ln>
            <a:effectLst/>
          </c:spPr>
        </c:title>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2"/>
                </a:solidFill>
                <a:latin typeface="+mn-lt"/>
                <a:ea typeface="+mn-ea"/>
                <a:cs typeface="+mn-cs"/>
              </a:defRPr>
            </a:pPr>
            <a:endParaRPr lang="en-US"/>
          </a:p>
        </c:txPr>
        <c:crossAx val="102736685"/>
        <c:crosses val="autoZero"/>
        <c:auto val="1"/>
        <c:lblAlgn val="ctr"/>
        <c:lblOffset val="100"/>
        <c:noMultiLvlLbl val="1"/>
      </c:catAx>
      <c:valAx>
        <c:axId val="102736685"/>
        <c:scaling>
          <c:orientation val="minMax"/>
        </c:scaling>
        <c:delete val="0"/>
        <c:axPos val="l"/>
        <c:majorGridlines>
          <c:spPr>
            <a:ln w="9525" cap="flat" cmpd="sng" algn="ctr">
              <a:solidFill>
                <a:schemeClr val="tx2">
                  <a:lumMod val="15000"/>
                  <a:lumOff val="85000"/>
                </a:schemeClr>
              </a:solidFill>
              <a:round/>
            </a:ln>
            <a:effectLst/>
          </c:spPr>
        </c:majorGridlines>
        <c:title>
          <c:tx>
            <c:rich>
              <a:bodyPr rot="-5400000" spcFirstLastPara="1" vertOverflow="ellipsis" vert="horz" wrap="square" anchor="ctr" anchorCtr="1"/>
              <a:lstStyle/>
              <a:p>
                <a:pPr>
                  <a:defRPr sz="1100" b="1" i="0" u="none" strike="noStrike" kern="1200" baseline="0">
                    <a:solidFill>
                      <a:schemeClr val="tx2"/>
                    </a:solidFill>
                    <a:latin typeface="+mn-lt"/>
                    <a:ea typeface="+mn-ea"/>
                    <a:cs typeface="+mn-cs"/>
                  </a:defRPr>
                </a:pPr>
                <a:endParaRPr lang="en-US"/>
              </a:p>
            </c:rich>
          </c:tx>
          <c:overlay val="0"/>
          <c:spPr>
            <a:noFill/>
            <a:ln>
              <a:noFill/>
            </a:ln>
            <a:effectLst/>
          </c:spPr>
        </c:title>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2"/>
                </a:solidFill>
                <a:latin typeface="+mn-lt"/>
                <a:ea typeface="+mn-ea"/>
                <a:cs typeface="+mn-cs"/>
              </a:defRPr>
            </a:pPr>
            <a:endParaRPr lang="en-US"/>
          </a:p>
        </c:txPr>
        <c:crossAx val="1947132029"/>
        <c:crosses val="autoZero"/>
        <c:crossBetween val="between"/>
      </c:valAx>
      <c:valAx>
        <c:axId val="1097496415"/>
        <c:scaling>
          <c:orientation val="minMax"/>
        </c:scaling>
        <c:delete val="0"/>
        <c:axPos val="r"/>
        <c:numFmt formatCode="_-* #,##0.00_-;\-* #,##0.00_-;_-* &quot;-&quot;??_-;_-@"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2"/>
                </a:solidFill>
                <a:latin typeface="+mn-lt"/>
                <a:ea typeface="+mn-ea"/>
                <a:cs typeface="+mn-cs"/>
              </a:defRPr>
            </a:pPr>
            <a:endParaRPr lang="en-US"/>
          </a:p>
        </c:txPr>
        <c:crossAx val="1097495935"/>
        <c:crosses val="max"/>
        <c:crossBetween val="between"/>
      </c:valAx>
      <c:catAx>
        <c:axId val="1097495935"/>
        <c:scaling>
          <c:orientation val="minMax"/>
        </c:scaling>
        <c:delete val="1"/>
        <c:axPos val="b"/>
        <c:numFmt formatCode="General" sourceLinked="1"/>
        <c:majorTickMark val="none"/>
        <c:minorTickMark val="none"/>
        <c:tickLblPos val="nextTo"/>
        <c:crossAx val="1097496415"/>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2"/>
              </a:solidFill>
              <a:latin typeface="+mn-lt"/>
              <a:ea typeface="+mn-ea"/>
              <a:cs typeface="+mn-cs"/>
            </a:defRPr>
          </a:pPr>
          <a:endParaRPr lang="en-US"/>
        </a:p>
      </c:txPr>
    </c:legend>
    <c:plotVisOnly val="1"/>
    <c:dispBlanksAs val="zero"/>
    <c:showDLblsOverMax val="1"/>
  </c:chart>
  <c:spPr>
    <a:noFill/>
    <a:ln>
      <a:solidFill>
        <a:schemeClr val="accent3"/>
      </a:solidFill>
    </a:ln>
    <a:effectLst/>
  </c:spPr>
  <c:txPr>
    <a:bodyPr/>
    <a:lstStyle/>
    <a:p>
      <a:pPr>
        <a:defRPr sz="11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cap="all" baseline="0">
                <a:solidFill>
                  <a:schemeClr val="tx1">
                    <a:lumMod val="65000"/>
                    <a:lumOff val="35000"/>
                  </a:schemeClr>
                </a:solidFill>
                <a:latin typeface="+mn-lt"/>
                <a:ea typeface="+mn-ea"/>
                <a:cs typeface="+mn-cs"/>
              </a:defRPr>
            </a:pPr>
            <a:r>
              <a:rPr lang="en-US" dirty="0"/>
              <a:t>Mar-25 (OMR 66.4mn) </a:t>
            </a:r>
          </a:p>
        </c:rich>
      </c:tx>
      <c:overlay val="0"/>
      <c:spPr>
        <a:noFill/>
        <a:ln>
          <a:noFill/>
        </a:ln>
        <a:effectLst/>
      </c:spPr>
      <c:txPr>
        <a:bodyPr rot="0" spcFirstLastPara="1" vertOverflow="ellipsis" vert="horz" wrap="square" anchor="ctr" anchorCtr="1"/>
        <a:lstStyle/>
        <a:p>
          <a:pPr>
            <a:defRPr sz="1600" b="1" i="0" u="none" strike="noStrike" kern="1200" cap="all"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1"/>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1-3750-42FA-845B-C75A7A822308}"/>
              </c:ext>
            </c:extLst>
          </c:dPt>
          <c:dPt>
            <c:idx val="1"/>
            <c:bubble3D val="0"/>
            <c:spPr>
              <a:solidFill>
                <a:schemeClr val="accent2"/>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3-3750-42FA-845B-C75A7A822308}"/>
              </c:ext>
            </c:extLst>
          </c:dPt>
          <c:dPt>
            <c:idx val="2"/>
            <c:bubble3D val="0"/>
            <c:spPr>
              <a:solidFill>
                <a:schemeClr val="accent3"/>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5-3750-42FA-845B-C75A7A822308}"/>
              </c:ext>
            </c:extLst>
          </c:dPt>
          <c:dPt>
            <c:idx val="3"/>
            <c:bubble3D val="0"/>
            <c:spPr>
              <a:solidFill>
                <a:schemeClr val="accent4"/>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7-3750-42FA-845B-C75A7A822308}"/>
              </c:ext>
            </c:extLst>
          </c:dPt>
          <c:dPt>
            <c:idx val="4"/>
            <c:bubble3D val="0"/>
            <c:spPr>
              <a:solidFill>
                <a:schemeClr val="accent5"/>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9-3750-42FA-845B-C75A7A822308}"/>
              </c:ext>
            </c:extLst>
          </c:dPt>
          <c:dPt>
            <c:idx val="5"/>
            <c:bubble3D val="0"/>
            <c:spPr>
              <a:solidFill>
                <a:schemeClr val="accent6"/>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B-3750-42FA-845B-C75A7A822308}"/>
              </c:ext>
            </c:extLst>
          </c:dPt>
          <c:dPt>
            <c:idx val="6"/>
            <c:bubble3D val="0"/>
            <c:spPr>
              <a:solidFill>
                <a:schemeClr val="accent1">
                  <a:lumMod val="60000"/>
                </a:schemeClr>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D-3750-42FA-845B-C75A7A822308}"/>
              </c:ext>
            </c:extLst>
          </c:dPt>
          <c:dLbls>
            <c:dLbl>
              <c:idx val="0"/>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1"/>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1-3750-42FA-845B-C75A7A822308}"/>
                </c:ext>
              </c:extLst>
            </c:dLbl>
            <c:dLbl>
              <c:idx val="1"/>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2"/>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3-3750-42FA-845B-C75A7A822308}"/>
                </c:ext>
              </c:extLst>
            </c:dLbl>
            <c:dLbl>
              <c:idx val="2"/>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3"/>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5-3750-42FA-845B-C75A7A822308}"/>
                </c:ext>
              </c:extLst>
            </c:dLbl>
            <c:dLbl>
              <c:idx val="3"/>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4"/>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7-3750-42FA-845B-C75A7A822308}"/>
                </c:ext>
              </c:extLst>
            </c:dLbl>
            <c:dLbl>
              <c:idx val="4"/>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5"/>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9-3750-42FA-845B-C75A7A822308}"/>
                </c:ext>
              </c:extLst>
            </c:dLbl>
            <c:dLbl>
              <c:idx val="5"/>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6"/>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B-3750-42FA-845B-C75A7A822308}"/>
                </c:ext>
              </c:extLst>
            </c:dLbl>
            <c:dLbl>
              <c:idx val="6"/>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1">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D-3750-42FA-845B-C75A7A822308}"/>
                </c:ext>
              </c:extLst>
            </c:dLbl>
            <c:spPr>
              <a:noFill/>
              <a:ln>
                <a:noFill/>
              </a:ln>
              <a:effectLst/>
            </c:sp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'Portfolio Allocation '!$B$23:$B$29</c:f>
              <c:strCache>
                <c:ptCount val="7"/>
                <c:pt idx="0">
                  <c:v>Industrial </c:v>
                </c:pt>
                <c:pt idx="1">
                  <c:v>Banking </c:v>
                </c:pt>
                <c:pt idx="2">
                  <c:v>Financial </c:v>
                </c:pt>
                <c:pt idx="3">
                  <c:v>Insurance </c:v>
                </c:pt>
                <c:pt idx="4">
                  <c:v>Education </c:v>
                </c:pt>
                <c:pt idx="5">
                  <c:v>Property </c:v>
                </c:pt>
                <c:pt idx="6">
                  <c:v>Others (Recv+ Cash)</c:v>
                </c:pt>
              </c:strCache>
            </c:strRef>
          </c:cat>
          <c:val>
            <c:numRef>
              <c:f>'Portfolio Allocation '!$C$23:$C$29</c:f>
              <c:numCache>
                <c:formatCode>_(* #,##0_);_(* \(#,##0\);_(* "-"??_);_(@_)</c:formatCode>
                <c:ptCount val="7"/>
                <c:pt idx="0">
                  <c:v>20736.191471999999</c:v>
                </c:pt>
                <c:pt idx="1">
                  <c:v>25417.117002999999</c:v>
                </c:pt>
                <c:pt idx="2">
                  <c:v>6935.2530000000006</c:v>
                </c:pt>
                <c:pt idx="3">
                  <c:v>5191.8639736332079</c:v>
                </c:pt>
                <c:pt idx="4">
                  <c:v>3464</c:v>
                </c:pt>
                <c:pt idx="5">
                  <c:v>2284.0239999999999</c:v>
                </c:pt>
                <c:pt idx="6">
                  <c:v>2351</c:v>
                </c:pt>
              </c:numCache>
            </c:numRef>
          </c:val>
          <c:extLst>
            <c:ext xmlns:c16="http://schemas.microsoft.com/office/drawing/2014/chart" uri="{C3380CC4-5D6E-409C-BE32-E72D297353CC}">
              <c16:uniqueId val="{0000000E-3750-42FA-845B-C75A7A822308}"/>
            </c:ext>
          </c:extLst>
        </c:ser>
        <c:dLbls>
          <c:dLblPos val="outEnd"/>
          <c:showLegendKey val="0"/>
          <c:showVal val="0"/>
          <c:showCatName val="1"/>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accent3"/>
      </a:solid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cap="all" baseline="0">
                <a:solidFill>
                  <a:schemeClr val="tx1">
                    <a:lumMod val="65000"/>
                    <a:lumOff val="35000"/>
                  </a:schemeClr>
                </a:solidFill>
                <a:latin typeface="+mn-lt"/>
                <a:ea typeface="+mn-ea"/>
                <a:cs typeface="+mn-cs"/>
              </a:defRPr>
            </a:pPr>
            <a:r>
              <a:rPr lang="en-US" sz="1600" b="1" i="0" u="none" strike="noStrike" kern="1200" cap="all" baseline="0" dirty="0">
                <a:solidFill>
                  <a:prstClr val="black">
                    <a:lumMod val="65000"/>
                    <a:lumOff val="35000"/>
                  </a:prstClr>
                </a:solidFill>
              </a:rPr>
              <a:t>Mar-24 (OMR 47.8mn) </a:t>
            </a:r>
          </a:p>
        </c:rich>
      </c:tx>
      <c:overlay val="0"/>
      <c:spPr>
        <a:noFill/>
        <a:ln>
          <a:noFill/>
        </a:ln>
        <a:effectLst/>
      </c:spPr>
      <c:txPr>
        <a:bodyPr rot="0" spcFirstLastPara="1" vertOverflow="ellipsis" vert="horz" wrap="square" anchor="ctr" anchorCtr="1"/>
        <a:lstStyle/>
        <a:p>
          <a:pPr>
            <a:defRPr sz="1600" b="1" i="0" u="none" strike="noStrike" kern="1200" cap="all"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1"/>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1-E889-45EF-B0D7-E4566E41E784}"/>
              </c:ext>
            </c:extLst>
          </c:dPt>
          <c:dPt>
            <c:idx val="1"/>
            <c:bubble3D val="0"/>
            <c:spPr>
              <a:solidFill>
                <a:schemeClr val="accent2"/>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3-E889-45EF-B0D7-E4566E41E784}"/>
              </c:ext>
            </c:extLst>
          </c:dPt>
          <c:dPt>
            <c:idx val="2"/>
            <c:bubble3D val="0"/>
            <c:spPr>
              <a:solidFill>
                <a:schemeClr val="accent3"/>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5-E889-45EF-B0D7-E4566E41E784}"/>
              </c:ext>
            </c:extLst>
          </c:dPt>
          <c:dPt>
            <c:idx val="3"/>
            <c:bubble3D val="0"/>
            <c:spPr>
              <a:solidFill>
                <a:schemeClr val="accent4"/>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7-E889-45EF-B0D7-E4566E41E784}"/>
              </c:ext>
            </c:extLst>
          </c:dPt>
          <c:dPt>
            <c:idx val="4"/>
            <c:bubble3D val="0"/>
            <c:spPr>
              <a:solidFill>
                <a:schemeClr val="accent5"/>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9-E889-45EF-B0D7-E4566E41E784}"/>
              </c:ext>
            </c:extLst>
          </c:dPt>
          <c:dPt>
            <c:idx val="5"/>
            <c:bubble3D val="0"/>
            <c:spPr>
              <a:solidFill>
                <a:schemeClr val="accent6"/>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B-E889-45EF-B0D7-E4566E41E784}"/>
              </c:ext>
            </c:extLst>
          </c:dPt>
          <c:dPt>
            <c:idx val="6"/>
            <c:bubble3D val="0"/>
            <c:spPr>
              <a:solidFill>
                <a:schemeClr val="accent1">
                  <a:lumMod val="60000"/>
                </a:schemeClr>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D-E889-45EF-B0D7-E4566E41E784}"/>
              </c:ext>
            </c:extLst>
          </c:dPt>
          <c:dLbls>
            <c:dLbl>
              <c:idx val="0"/>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1"/>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1-E889-45EF-B0D7-E4566E41E784}"/>
                </c:ext>
              </c:extLst>
            </c:dLbl>
            <c:dLbl>
              <c:idx val="1"/>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2"/>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3-E889-45EF-B0D7-E4566E41E784}"/>
                </c:ext>
              </c:extLst>
            </c:dLbl>
            <c:dLbl>
              <c:idx val="2"/>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3"/>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5-E889-45EF-B0D7-E4566E41E784}"/>
                </c:ext>
              </c:extLst>
            </c:dLbl>
            <c:dLbl>
              <c:idx val="3"/>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4"/>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7-E889-45EF-B0D7-E4566E41E784}"/>
                </c:ext>
              </c:extLst>
            </c:dLbl>
            <c:dLbl>
              <c:idx val="4"/>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5"/>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9-E889-45EF-B0D7-E4566E41E784}"/>
                </c:ext>
              </c:extLst>
            </c:dLbl>
            <c:dLbl>
              <c:idx val="5"/>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6"/>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B-E889-45EF-B0D7-E4566E41E784}"/>
                </c:ext>
              </c:extLst>
            </c:dLbl>
            <c:dLbl>
              <c:idx val="6"/>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1">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D-E889-45EF-B0D7-E4566E41E784}"/>
                </c:ext>
              </c:extLst>
            </c:dLbl>
            <c:spPr>
              <a:noFill/>
              <a:ln>
                <a:noFill/>
              </a:ln>
              <a:effectLst/>
            </c:sp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'Portfolio Allocation '!$B$23:$B$29</c:f>
              <c:strCache>
                <c:ptCount val="7"/>
                <c:pt idx="0">
                  <c:v>Industrial </c:v>
                </c:pt>
                <c:pt idx="1">
                  <c:v>Banking </c:v>
                </c:pt>
                <c:pt idx="2">
                  <c:v>Financial </c:v>
                </c:pt>
                <c:pt idx="3">
                  <c:v>Insurance </c:v>
                </c:pt>
                <c:pt idx="4">
                  <c:v>Education </c:v>
                </c:pt>
                <c:pt idx="5">
                  <c:v>Property </c:v>
                </c:pt>
                <c:pt idx="6">
                  <c:v>Others (Recv+ Cash)</c:v>
                </c:pt>
              </c:strCache>
            </c:strRef>
          </c:cat>
          <c:val>
            <c:numRef>
              <c:f>'Portfolio Allocation '!$D$23:$D$29</c:f>
              <c:numCache>
                <c:formatCode>_(* #,##0_);_(* \(#,##0\);_(* "-"??_);_(@_)</c:formatCode>
                <c:ptCount val="7"/>
                <c:pt idx="0">
                  <c:v>20674.074000000001</c:v>
                </c:pt>
                <c:pt idx="1">
                  <c:v>7250.2890029999999</c:v>
                </c:pt>
                <c:pt idx="2">
                  <c:v>5990.4459999999999</c:v>
                </c:pt>
                <c:pt idx="3">
                  <c:v>4917.8440000000001</c:v>
                </c:pt>
                <c:pt idx="4">
                  <c:v>5323.0079999999998</c:v>
                </c:pt>
                <c:pt idx="5">
                  <c:v>2274</c:v>
                </c:pt>
                <c:pt idx="6">
                  <c:v>1348</c:v>
                </c:pt>
              </c:numCache>
            </c:numRef>
          </c:val>
          <c:extLst>
            <c:ext xmlns:c16="http://schemas.microsoft.com/office/drawing/2014/chart" uri="{C3380CC4-5D6E-409C-BE32-E72D297353CC}">
              <c16:uniqueId val="{0000000E-E889-45EF-B0D7-E4566E41E784}"/>
            </c:ext>
          </c:extLst>
        </c:ser>
        <c:dLbls>
          <c:dLblPos val="outEnd"/>
          <c:showLegendKey val="0"/>
          <c:showVal val="0"/>
          <c:showCatName val="1"/>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accent3"/>
      </a:solid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0"/>
          <c:tx>
            <c:strRef>
              <c:f>Sheet1!$C$5</c:f>
              <c:strCache>
                <c:ptCount val="1"/>
                <c:pt idx="0">
                  <c:v>Dec-23</c:v>
                </c:pt>
              </c:strCache>
            </c:strRef>
          </c:tx>
          <c:spPr>
            <a:solidFill>
              <a:schemeClr val="accent2"/>
            </a:solidFill>
            <a:ln>
              <a:noFill/>
            </a:ln>
            <a:effectLst/>
          </c:spPr>
          <c:invertIfNegative val="0"/>
          <c:cat>
            <c:strRef>
              <c:f>Sheet1!$A$6:$A$12</c:f>
              <c:strCache>
                <c:ptCount val="7"/>
                <c:pt idx="0">
                  <c:v>Oman Chlorine SAOG</c:v>
                </c:pt>
                <c:pt idx="1">
                  <c:v>National Detergent SAOG</c:v>
                </c:pt>
                <c:pt idx="2">
                  <c:v>Arabia Falcon Insur. SAOG</c:v>
                </c:pt>
                <c:pt idx="3">
                  <c:v>Alruwad School SAOC</c:v>
                </c:pt>
                <c:pt idx="4">
                  <c:v>Voltamp Energy SAOG </c:v>
                </c:pt>
                <c:pt idx="5">
                  <c:v>National Biscuit SAOG</c:v>
                </c:pt>
                <c:pt idx="6">
                  <c:v>Al Maha Ceramics SAOG </c:v>
                </c:pt>
              </c:strCache>
            </c:strRef>
          </c:cat>
          <c:val>
            <c:numRef>
              <c:f>Sheet1!$C$6:$C$12</c:f>
              <c:numCache>
                <c:formatCode>#,##0</c:formatCode>
                <c:ptCount val="7"/>
                <c:pt idx="0">
                  <c:v>32174.46</c:v>
                </c:pt>
                <c:pt idx="1">
                  <c:v>21180.627</c:v>
                </c:pt>
                <c:pt idx="2">
                  <c:v>20973.982</c:v>
                </c:pt>
                <c:pt idx="3">
                  <c:v>2380</c:v>
                </c:pt>
                <c:pt idx="4">
                  <c:v>30513</c:v>
                </c:pt>
                <c:pt idx="5">
                  <c:v>16453</c:v>
                </c:pt>
                <c:pt idx="6">
                  <c:v>5707</c:v>
                </c:pt>
              </c:numCache>
            </c:numRef>
          </c:val>
          <c:extLst>
            <c:ext xmlns:c16="http://schemas.microsoft.com/office/drawing/2014/chart" uri="{C3380CC4-5D6E-409C-BE32-E72D297353CC}">
              <c16:uniqueId val="{00000000-FEFB-45AB-ABB3-F4D02CDC170A}"/>
            </c:ext>
          </c:extLst>
        </c:ser>
        <c:ser>
          <c:idx val="0"/>
          <c:order val="1"/>
          <c:tx>
            <c:strRef>
              <c:f>Sheet1!$B$5</c:f>
              <c:strCache>
                <c:ptCount val="1"/>
                <c:pt idx="0">
                  <c:v>Dec-24</c:v>
                </c:pt>
              </c:strCache>
            </c:strRef>
          </c:tx>
          <c:spPr>
            <a:solidFill>
              <a:schemeClr val="accent1"/>
            </a:solidFill>
            <a:ln>
              <a:noFill/>
            </a:ln>
            <a:effectLst/>
          </c:spPr>
          <c:invertIfNegative val="0"/>
          <c:cat>
            <c:strRef>
              <c:f>Sheet1!$A$6:$A$12</c:f>
              <c:strCache>
                <c:ptCount val="7"/>
                <c:pt idx="0">
                  <c:v>Oman Chlorine SAOG</c:v>
                </c:pt>
                <c:pt idx="1">
                  <c:v>National Detergent SAOG</c:v>
                </c:pt>
                <c:pt idx="2">
                  <c:v>Arabia Falcon Insur. SAOG</c:v>
                </c:pt>
                <c:pt idx="3">
                  <c:v>Alruwad School SAOC</c:v>
                </c:pt>
                <c:pt idx="4">
                  <c:v>Voltamp Energy SAOG </c:v>
                </c:pt>
                <c:pt idx="5">
                  <c:v>National Biscuit SAOG</c:v>
                </c:pt>
                <c:pt idx="6">
                  <c:v>Al Maha Ceramics SAOG </c:v>
                </c:pt>
              </c:strCache>
            </c:strRef>
          </c:cat>
          <c:val>
            <c:numRef>
              <c:f>Sheet1!$B$6:$B$12</c:f>
              <c:numCache>
                <c:formatCode>#,##0</c:formatCode>
                <c:ptCount val="7"/>
                <c:pt idx="0">
                  <c:v>34423.834000000003</c:v>
                </c:pt>
                <c:pt idx="1">
                  <c:v>24519.448</c:v>
                </c:pt>
                <c:pt idx="2">
                  <c:v>21761.636999999999</c:v>
                </c:pt>
                <c:pt idx="3">
                  <c:v>2360</c:v>
                </c:pt>
                <c:pt idx="4">
                  <c:v>41552.771999999997</c:v>
                </c:pt>
                <c:pt idx="5">
                  <c:v>19459</c:v>
                </c:pt>
                <c:pt idx="6">
                  <c:v>4928.826</c:v>
                </c:pt>
              </c:numCache>
            </c:numRef>
          </c:val>
          <c:extLst>
            <c:ext xmlns:c16="http://schemas.microsoft.com/office/drawing/2014/chart" uri="{C3380CC4-5D6E-409C-BE32-E72D297353CC}">
              <c16:uniqueId val="{00000001-FEFB-45AB-ABB3-F4D02CDC170A}"/>
            </c:ext>
          </c:extLst>
        </c:ser>
        <c:dLbls>
          <c:showLegendKey val="0"/>
          <c:showVal val="0"/>
          <c:showCatName val="0"/>
          <c:showSerName val="0"/>
          <c:showPercent val="0"/>
          <c:showBubbleSize val="0"/>
        </c:dLbls>
        <c:gapWidth val="150"/>
        <c:axId val="1774877200"/>
        <c:axId val="1774884400"/>
      </c:barChart>
      <c:catAx>
        <c:axId val="17748772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74884400"/>
        <c:crosses val="autoZero"/>
        <c:auto val="1"/>
        <c:lblAlgn val="ctr"/>
        <c:lblOffset val="100"/>
        <c:noMultiLvlLbl val="0"/>
      </c:catAx>
      <c:valAx>
        <c:axId val="177488440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74877200"/>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accent3"/>
      </a:solid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0"/>
          <c:tx>
            <c:strRef>
              <c:f>Sheet1!$E$5</c:f>
              <c:strCache>
                <c:ptCount val="1"/>
                <c:pt idx="0">
                  <c:v>Dec-23</c:v>
                </c:pt>
              </c:strCache>
            </c:strRef>
          </c:tx>
          <c:spPr>
            <a:solidFill>
              <a:schemeClr val="accent2"/>
            </a:solidFill>
            <a:ln>
              <a:noFill/>
            </a:ln>
            <a:effectLst/>
          </c:spPr>
          <c:invertIfNegative val="0"/>
          <c:cat>
            <c:strRef>
              <c:f>Sheet1!$A$6:$A$12</c:f>
              <c:strCache>
                <c:ptCount val="7"/>
                <c:pt idx="0">
                  <c:v>Oman Chlorine SAOG</c:v>
                </c:pt>
                <c:pt idx="1">
                  <c:v>National Detergent SAOG</c:v>
                </c:pt>
                <c:pt idx="2">
                  <c:v>Arabia Falcon Insur. SAOG</c:v>
                </c:pt>
                <c:pt idx="3">
                  <c:v>Alruwad School SAOC</c:v>
                </c:pt>
                <c:pt idx="4">
                  <c:v>Voltamp Energy SAOG </c:v>
                </c:pt>
                <c:pt idx="5">
                  <c:v>National Biscuit SAOG</c:v>
                </c:pt>
                <c:pt idx="6">
                  <c:v>Al Maha Ceramics SAOG </c:v>
                </c:pt>
              </c:strCache>
            </c:strRef>
          </c:cat>
          <c:val>
            <c:numRef>
              <c:f>Sheet1!$E$6:$E$12</c:f>
              <c:numCache>
                <c:formatCode>General</c:formatCode>
                <c:ptCount val="7"/>
                <c:pt idx="0" formatCode="#,##0">
                  <c:v>1968</c:v>
                </c:pt>
                <c:pt idx="1">
                  <c:v>658</c:v>
                </c:pt>
                <c:pt idx="2">
                  <c:v>742</c:v>
                </c:pt>
                <c:pt idx="3">
                  <c:v>-738</c:v>
                </c:pt>
                <c:pt idx="4">
                  <c:v>817</c:v>
                </c:pt>
                <c:pt idx="5">
                  <c:v>601</c:v>
                </c:pt>
                <c:pt idx="6" formatCode="#,##0">
                  <c:v>-1121</c:v>
                </c:pt>
              </c:numCache>
            </c:numRef>
          </c:val>
          <c:extLst>
            <c:ext xmlns:c16="http://schemas.microsoft.com/office/drawing/2014/chart" uri="{C3380CC4-5D6E-409C-BE32-E72D297353CC}">
              <c16:uniqueId val="{00000000-5573-4CD5-9769-D7C017CEBA92}"/>
            </c:ext>
          </c:extLst>
        </c:ser>
        <c:ser>
          <c:idx val="0"/>
          <c:order val="1"/>
          <c:tx>
            <c:strRef>
              <c:f>Sheet1!$D$5</c:f>
              <c:strCache>
                <c:ptCount val="1"/>
                <c:pt idx="0">
                  <c:v>Dec-24</c:v>
                </c:pt>
              </c:strCache>
            </c:strRef>
          </c:tx>
          <c:spPr>
            <a:solidFill>
              <a:schemeClr val="accent1"/>
            </a:solidFill>
            <a:ln>
              <a:noFill/>
            </a:ln>
            <a:effectLst/>
          </c:spPr>
          <c:invertIfNegative val="0"/>
          <c:cat>
            <c:strRef>
              <c:f>Sheet1!$A$6:$A$12</c:f>
              <c:strCache>
                <c:ptCount val="7"/>
                <c:pt idx="0">
                  <c:v>Oman Chlorine SAOG</c:v>
                </c:pt>
                <c:pt idx="1">
                  <c:v>National Detergent SAOG</c:v>
                </c:pt>
                <c:pt idx="2">
                  <c:v>Arabia Falcon Insur. SAOG</c:v>
                </c:pt>
                <c:pt idx="3">
                  <c:v>Alruwad School SAOC</c:v>
                </c:pt>
                <c:pt idx="4">
                  <c:v>Voltamp Energy SAOG </c:v>
                </c:pt>
                <c:pt idx="5">
                  <c:v>National Biscuit SAOG</c:v>
                </c:pt>
                <c:pt idx="6">
                  <c:v>Al Maha Ceramics SAOG </c:v>
                </c:pt>
              </c:strCache>
            </c:strRef>
          </c:cat>
          <c:val>
            <c:numRef>
              <c:f>Sheet1!$D$6:$D$12</c:f>
              <c:numCache>
                <c:formatCode>#,##0</c:formatCode>
                <c:ptCount val="7"/>
                <c:pt idx="0">
                  <c:v>1530</c:v>
                </c:pt>
                <c:pt idx="1">
                  <c:v>1394</c:v>
                </c:pt>
                <c:pt idx="2">
                  <c:v>1585</c:v>
                </c:pt>
                <c:pt idx="3" formatCode="General">
                  <c:v>-603</c:v>
                </c:pt>
                <c:pt idx="4">
                  <c:v>5281</c:v>
                </c:pt>
                <c:pt idx="5" formatCode="General">
                  <c:v>993</c:v>
                </c:pt>
                <c:pt idx="6">
                  <c:v>-1465</c:v>
                </c:pt>
              </c:numCache>
            </c:numRef>
          </c:val>
          <c:extLst>
            <c:ext xmlns:c16="http://schemas.microsoft.com/office/drawing/2014/chart" uri="{C3380CC4-5D6E-409C-BE32-E72D297353CC}">
              <c16:uniqueId val="{00000001-5573-4CD5-9769-D7C017CEBA92}"/>
            </c:ext>
          </c:extLst>
        </c:ser>
        <c:dLbls>
          <c:showLegendKey val="0"/>
          <c:showVal val="0"/>
          <c:showCatName val="0"/>
          <c:showSerName val="0"/>
          <c:showPercent val="0"/>
          <c:showBubbleSize val="0"/>
        </c:dLbls>
        <c:gapWidth val="150"/>
        <c:axId val="1802671792"/>
        <c:axId val="1802669392"/>
      </c:barChart>
      <c:catAx>
        <c:axId val="18026717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02669392"/>
        <c:crosses val="autoZero"/>
        <c:auto val="1"/>
        <c:lblAlgn val="ctr"/>
        <c:lblOffset val="100"/>
        <c:noMultiLvlLbl val="0"/>
      </c:catAx>
      <c:valAx>
        <c:axId val="180266939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02671792"/>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accent3"/>
      </a:solid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0"/>
          <c:tx>
            <c:strRef>
              <c:f>Sheet1!$G$5</c:f>
              <c:strCache>
                <c:ptCount val="1"/>
                <c:pt idx="0">
                  <c:v>Dec-23</c:v>
                </c:pt>
              </c:strCache>
            </c:strRef>
          </c:tx>
          <c:spPr>
            <a:solidFill>
              <a:schemeClr val="accent2"/>
            </a:solidFill>
            <a:ln>
              <a:noFill/>
            </a:ln>
            <a:effectLst/>
          </c:spPr>
          <c:invertIfNegative val="0"/>
          <c:cat>
            <c:strRef>
              <c:f>Sheet1!$A$6:$A$13</c:f>
              <c:strCache>
                <c:ptCount val="8"/>
                <c:pt idx="0">
                  <c:v>Oman Chlorine SAOG</c:v>
                </c:pt>
                <c:pt idx="1">
                  <c:v>National Detergent SAOG</c:v>
                </c:pt>
                <c:pt idx="2">
                  <c:v>Arabia Falcon Insur. SAOG</c:v>
                </c:pt>
                <c:pt idx="3">
                  <c:v>Alruwad School SAOC</c:v>
                </c:pt>
                <c:pt idx="4">
                  <c:v>Voltamp Energy SAOG </c:v>
                </c:pt>
                <c:pt idx="5">
                  <c:v>National Biscuit SAOG</c:v>
                </c:pt>
                <c:pt idx="6">
                  <c:v>Al Maha Ceramics SAOG </c:v>
                </c:pt>
                <c:pt idx="7">
                  <c:v>Total </c:v>
                </c:pt>
              </c:strCache>
            </c:strRef>
          </c:cat>
          <c:val>
            <c:numRef>
              <c:f>Sheet1!$G$6:$G$13</c:f>
              <c:numCache>
                <c:formatCode>General</c:formatCode>
                <c:ptCount val="8"/>
                <c:pt idx="0">
                  <c:v>435</c:v>
                </c:pt>
                <c:pt idx="1">
                  <c:v>166</c:v>
                </c:pt>
                <c:pt idx="2">
                  <c:v>163</c:v>
                </c:pt>
                <c:pt idx="3">
                  <c:v>-321</c:v>
                </c:pt>
                <c:pt idx="4">
                  <c:v>150</c:v>
                </c:pt>
                <c:pt idx="5">
                  <c:v>176</c:v>
                </c:pt>
                <c:pt idx="6">
                  <c:v>-210</c:v>
                </c:pt>
                <c:pt idx="7">
                  <c:v>559</c:v>
                </c:pt>
              </c:numCache>
            </c:numRef>
          </c:val>
          <c:extLst>
            <c:ext xmlns:c16="http://schemas.microsoft.com/office/drawing/2014/chart" uri="{C3380CC4-5D6E-409C-BE32-E72D297353CC}">
              <c16:uniqueId val="{00000000-B5F7-41BF-BA25-3A1A348D257F}"/>
            </c:ext>
          </c:extLst>
        </c:ser>
        <c:ser>
          <c:idx val="0"/>
          <c:order val="1"/>
          <c:tx>
            <c:strRef>
              <c:f>Sheet1!$F$5</c:f>
              <c:strCache>
                <c:ptCount val="1"/>
                <c:pt idx="0">
                  <c:v>Dec-24</c:v>
                </c:pt>
              </c:strCache>
            </c:strRef>
          </c:tx>
          <c:spPr>
            <a:solidFill>
              <a:schemeClr val="accent1"/>
            </a:solidFill>
            <a:ln>
              <a:noFill/>
            </a:ln>
            <a:effectLst/>
          </c:spPr>
          <c:invertIfNegative val="0"/>
          <c:cat>
            <c:strRef>
              <c:f>Sheet1!$A$6:$A$13</c:f>
              <c:strCache>
                <c:ptCount val="8"/>
                <c:pt idx="0">
                  <c:v>Oman Chlorine SAOG</c:v>
                </c:pt>
                <c:pt idx="1">
                  <c:v>National Detergent SAOG</c:v>
                </c:pt>
                <c:pt idx="2">
                  <c:v>Arabia Falcon Insur. SAOG</c:v>
                </c:pt>
                <c:pt idx="3">
                  <c:v>Alruwad School SAOC</c:v>
                </c:pt>
                <c:pt idx="4">
                  <c:v>Voltamp Energy SAOG </c:v>
                </c:pt>
                <c:pt idx="5">
                  <c:v>National Biscuit SAOG</c:v>
                </c:pt>
                <c:pt idx="6">
                  <c:v>Al Maha Ceramics SAOG </c:v>
                </c:pt>
                <c:pt idx="7">
                  <c:v>Total </c:v>
                </c:pt>
              </c:strCache>
            </c:strRef>
          </c:cat>
          <c:val>
            <c:numRef>
              <c:f>Sheet1!$F$6:$F$13</c:f>
              <c:numCache>
                <c:formatCode>General</c:formatCode>
                <c:ptCount val="8"/>
                <c:pt idx="0">
                  <c:v>338</c:v>
                </c:pt>
                <c:pt idx="1">
                  <c:v>352</c:v>
                </c:pt>
                <c:pt idx="2">
                  <c:v>359</c:v>
                </c:pt>
                <c:pt idx="3">
                  <c:v>-262</c:v>
                </c:pt>
                <c:pt idx="4" formatCode="#,##0">
                  <c:v>1086</c:v>
                </c:pt>
                <c:pt idx="5">
                  <c:v>290</c:v>
                </c:pt>
                <c:pt idx="6">
                  <c:v>-274</c:v>
                </c:pt>
                <c:pt idx="7">
                  <c:v>1889</c:v>
                </c:pt>
              </c:numCache>
            </c:numRef>
          </c:val>
          <c:extLst>
            <c:ext xmlns:c16="http://schemas.microsoft.com/office/drawing/2014/chart" uri="{C3380CC4-5D6E-409C-BE32-E72D297353CC}">
              <c16:uniqueId val="{00000001-B5F7-41BF-BA25-3A1A348D257F}"/>
            </c:ext>
          </c:extLst>
        </c:ser>
        <c:dLbls>
          <c:showLegendKey val="0"/>
          <c:showVal val="0"/>
          <c:showCatName val="0"/>
          <c:showSerName val="0"/>
          <c:showPercent val="0"/>
          <c:showBubbleSize val="0"/>
        </c:dLbls>
        <c:gapWidth val="150"/>
        <c:axId val="1802691472"/>
        <c:axId val="1802669872"/>
      </c:barChart>
      <c:catAx>
        <c:axId val="18026914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02669872"/>
        <c:crosses val="autoZero"/>
        <c:auto val="1"/>
        <c:lblAlgn val="ctr"/>
        <c:lblOffset val="100"/>
        <c:noMultiLvlLbl val="0"/>
      </c:catAx>
      <c:valAx>
        <c:axId val="180266987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02691472"/>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accent3"/>
      </a:solid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0"/>
          <c:tx>
            <c:strRef>
              <c:f>'Income Statement'!$C$2</c:f>
              <c:strCache>
                <c:ptCount val="1"/>
                <c:pt idx="0">
                  <c:v>Mar-24</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'Income Statement'!$A$3:$A$8</c:f>
              <c:strCache>
                <c:ptCount val="6"/>
                <c:pt idx="0">
                  <c:v>Share of profit from associates</c:v>
                </c:pt>
                <c:pt idx="1">
                  <c:v>Realised Profit / (loss) on sale of investment in associates</c:v>
                </c:pt>
                <c:pt idx="2">
                  <c:v>Realised/(Loss) on Sale of FV investments</c:v>
                </c:pt>
                <c:pt idx="3">
                  <c:v>FV Gain/ (Loss) on investments</c:v>
                </c:pt>
                <c:pt idx="4">
                  <c:v>Interest/ Dividend Income </c:v>
                </c:pt>
                <c:pt idx="5">
                  <c:v>Other Income </c:v>
                </c:pt>
              </c:strCache>
            </c:strRef>
          </c:cat>
          <c:val>
            <c:numRef>
              <c:f>'Income Statement'!$C$3:$C$8</c:f>
              <c:numCache>
                <c:formatCode>_(* #,##0_);_(* \(#,##0\);_(* "-"??_);_(@_)</c:formatCode>
                <c:ptCount val="6"/>
                <c:pt idx="0">
                  <c:v>559</c:v>
                </c:pt>
                <c:pt idx="1">
                  <c:v>-157</c:v>
                </c:pt>
                <c:pt idx="2">
                  <c:v>640</c:v>
                </c:pt>
                <c:pt idx="3">
                  <c:v>622</c:v>
                </c:pt>
                <c:pt idx="4">
                  <c:v>480</c:v>
                </c:pt>
                <c:pt idx="5">
                  <c:v>28</c:v>
                </c:pt>
              </c:numCache>
            </c:numRef>
          </c:val>
          <c:extLst>
            <c:ext xmlns:c16="http://schemas.microsoft.com/office/drawing/2014/chart" uri="{C3380CC4-5D6E-409C-BE32-E72D297353CC}">
              <c16:uniqueId val="{00000000-68B8-40BE-86AC-F5F83086A065}"/>
            </c:ext>
          </c:extLst>
        </c:ser>
        <c:ser>
          <c:idx val="0"/>
          <c:order val="1"/>
          <c:tx>
            <c:strRef>
              <c:f>'Income Statement'!$B$2</c:f>
              <c:strCache>
                <c:ptCount val="1"/>
                <c:pt idx="0">
                  <c:v>Mar-25</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'Income Statement'!$A$3:$A$8</c:f>
              <c:strCache>
                <c:ptCount val="6"/>
                <c:pt idx="0">
                  <c:v>Share of profit from associates</c:v>
                </c:pt>
                <c:pt idx="1">
                  <c:v>Realised Profit / (loss) on sale of investment in associates</c:v>
                </c:pt>
                <c:pt idx="2">
                  <c:v>Realised/(Loss) on Sale of FV investments</c:v>
                </c:pt>
                <c:pt idx="3">
                  <c:v>FV Gain/ (Loss) on investments</c:v>
                </c:pt>
                <c:pt idx="4">
                  <c:v>Interest/ Dividend Income </c:v>
                </c:pt>
                <c:pt idx="5">
                  <c:v>Other Income </c:v>
                </c:pt>
              </c:strCache>
            </c:strRef>
          </c:cat>
          <c:val>
            <c:numRef>
              <c:f>'Income Statement'!$B$3:$B$8</c:f>
              <c:numCache>
                <c:formatCode>_(* #,##0_);_(* \(#,##0\);_(* "-"??_);_(@_)</c:formatCode>
                <c:ptCount val="6"/>
                <c:pt idx="0">
                  <c:v>1888</c:v>
                </c:pt>
                <c:pt idx="1">
                  <c:v>1358</c:v>
                </c:pt>
                <c:pt idx="2">
                  <c:v>16</c:v>
                </c:pt>
                <c:pt idx="3">
                  <c:v>465</c:v>
                </c:pt>
                <c:pt idx="4">
                  <c:v>911</c:v>
                </c:pt>
                <c:pt idx="5">
                  <c:v>31</c:v>
                </c:pt>
              </c:numCache>
            </c:numRef>
          </c:val>
          <c:extLst>
            <c:ext xmlns:c16="http://schemas.microsoft.com/office/drawing/2014/chart" uri="{C3380CC4-5D6E-409C-BE32-E72D297353CC}">
              <c16:uniqueId val="{00000001-68B8-40BE-86AC-F5F83086A065}"/>
            </c:ext>
          </c:extLst>
        </c:ser>
        <c:dLbls>
          <c:showLegendKey val="0"/>
          <c:showVal val="0"/>
          <c:showCatName val="0"/>
          <c:showSerName val="0"/>
          <c:showPercent val="0"/>
          <c:showBubbleSize val="0"/>
        </c:dLbls>
        <c:gapWidth val="219"/>
        <c:overlap val="-27"/>
        <c:axId val="1778359328"/>
        <c:axId val="1778364128"/>
      </c:barChart>
      <c:catAx>
        <c:axId val="1778359328"/>
        <c:scaling>
          <c:orientation val="minMax"/>
        </c:scaling>
        <c:delete val="0"/>
        <c:axPos val="b"/>
        <c:numFmt formatCode="General" sourceLinked="1"/>
        <c:majorTickMark val="out"/>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78364128"/>
        <c:crosses val="autoZero"/>
        <c:auto val="1"/>
        <c:lblAlgn val="ctr"/>
        <c:lblOffset val="100"/>
        <c:noMultiLvlLbl val="0"/>
      </c:catAx>
      <c:valAx>
        <c:axId val="1778364128"/>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783593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accent3"/>
      </a:solid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0"/>
          <c:tx>
            <c:strRef>
              <c:f>'Income Statement'!$C$2</c:f>
              <c:strCache>
                <c:ptCount val="1"/>
                <c:pt idx="0">
                  <c:v>Mar-24</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'Income Statement'!$A$10:$A$12</c:f>
              <c:strCache>
                <c:ptCount val="3"/>
                <c:pt idx="0">
                  <c:v>Finance Cost </c:v>
                </c:pt>
                <c:pt idx="1">
                  <c:v>Admin Expenses </c:v>
                </c:pt>
                <c:pt idx="2">
                  <c:v>Other Expenses </c:v>
                </c:pt>
              </c:strCache>
            </c:strRef>
          </c:cat>
          <c:val>
            <c:numRef>
              <c:f>'Income Statement'!$C$10:$C$12</c:f>
              <c:numCache>
                <c:formatCode>_(* #,##0_);_(* \(#,##0\);_(* "-"??_);_(@_)</c:formatCode>
                <c:ptCount val="3"/>
                <c:pt idx="0">
                  <c:v>1066</c:v>
                </c:pt>
                <c:pt idx="1">
                  <c:v>498</c:v>
                </c:pt>
                <c:pt idx="2">
                  <c:v>76</c:v>
                </c:pt>
              </c:numCache>
            </c:numRef>
          </c:val>
          <c:extLst>
            <c:ext xmlns:c16="http://schemas.microsoft.com/office/drawing/2014/chart" uri="{C3380CC4-5D6E-409C-BE32-E72D297353CC}">
              <c16:uniqueId val="{00000000-C2FA-4F5B-9719-2FA2CA80143A}"/>
            </c:ext>
          </c:extLst>
        </c:ser>
        <c:ser>
          <c:idx val="0"/>
          <c:order val="1"/>
          <c:tx>
            <c:strRef>
              <c:f>'Income Statement'!$B$2</c:f>
              <c:strCache>
                <c:ptCount val="1"/>
                <c:pt idx="0">
                  <c:v>Mar-25</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'Income Statement'!$A$10:$A$12</c:f>
              <c:strCache>
                <c:ptCount val="3"/>
                <c:pt idx="0">
                  <c:v>Finance Cost </c:v>
                </c:pt>
                <c:pt idx="1">
                  <c:v>Admin Expenses </c:v>
                </c:pt>
                <c:pt idx="2">
                  <c:v>Other Expenses </c:v>
                </c:pt>
              </c:strCache>
            </c:strRef>
          </c:cat>
          <c:val>
            <c:numRef>
              <c:f>'Income Statement'!$B$10:$B$12</c:f>
              <c:numCache>
                <c:formatCode>_(* #,##0_);_(* \(#,##0\);_(* "-"??_);_(@_)</c:formatCode>
                <c:ptCount val="3"/>
                <c:pt idx="0">
                  <c:v>1264</c:v>
                </c:pt>
                <c:pt idx="1">
                  <c:v>520</c:v>
                </c:pt>
                <c:pt idx="2">
                  <c:v>500</c:v>
                </c:pt>
              </c:numCache>
            </c:numRef>
          </c:val>
          <c:extLst>
            <c:ext xmlns:c16="http://schemas.microsoft.com/office/drawing/2014/chart" uri="{C3380CC4-5D6E-409C-BE32-E72D297353CC}">
              <c16:uniqueId val="{00000001-C2FA-4F5B-9719-2FA2CA80143A}"/>
            </c:ext>
          </c:extLst>
        </c:ser>
        <c:dLbls>
          <c:showLegendKey val="0"/>
          <c:showVal val="0"/>
          <c:showCatName val="0"/>
          <c:showSerName val="0"/>
          <c:showPercent val="0"/>
          <c:showBubbleSize val="0"/>
        </c:dLbls>
        <c:gapWidth val="219"/>
        <c:overlap val="-27"/>
        <c:axId val="1844214992"/>
        <c:axId val="1844216912"/>
      </c:barChart>
      <c:catAx>
        <c:axId val="1844214992"/>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844216912"/>
        <c:crosses val="autoZero"/>
        <c:auto val="1"/>
        <c:lblAlgn val="ctr"/>
        <c:lblOffset val="100"/>
        <c:noMultiLvlLbl val="0"/>
      </c:catAx>
      <c:valAx>
        <c:axId val="1844216912"/>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84421499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accent3"/>
      </a:solidFill>
    </a:ln>
    <a:effectLst/>
  </c:spPr>
  <c:txPr>
    <a:bodyPr/>
    <a:lstStyle/>
    <a:p>
      <a:pPr>
        <a:defRPr sz="1100"/>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0"/>
          <c:tx>
            <c:strRef>
              <c:f>'Income Statement'!$C$2</c:f>
              <c:strCache>
                <c:ptCount val="1"/>
                <c:pt idx="0">
                  <c:v>Mar-24</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('Income Statement'!$A$14,'Income Statement'!$A$18)</c:f>
              <c:strCache>
                <c:ptCount val="2"/>
                <c:pt idx="0">
                  <c:v>Net Profit/ (Loss)</c:v>
                </c:pt>
                <c:pt idx="1">
                  <c:v>Total Other Comprehensive Income</c:v>
                </c:pt>
              </c:strCache>
            </c:strRef>
          </c:cat>
          <c:val>
            <c:numRef>
              <c:f>('Income Statement'!$C$14,'Income Statement'!$C$18)</c:f>
              <c:numCache>
                <c:formatCode>_(* #,##0_);_(* \(#,##0\);_(* "-"??_);_(@_)</c:formatCode>
                <c:ptCount val="2"/>
                <c:pt idx="0">
                  <c:v>532</c:v>
                </c:pt>
                <c:pt idx="1">
                  <c:v>1568</c:v>
                </c:pt>
              </c:numCache>
            </c:numRef>
          </c:val>
          <c:extLst>
            <c:ext xmlns:c16="http://schemas.microsoft.com/office/drawing/2014/chart" uri="{C3380CC4-5D6E-409C-BE32-E72D297353CC}">
              <c16:uniqueId val="{00000000-4AA0-4B80-AFC2-800C77D30B14}"/>
            </c:ext>
          </c:extLst>
        </c:ser>
        <c:ser>
          <c:idx val="0"/>
          <c:order val="1"/>
          <c:tx>
            <c:strRef>
              <c:f>'Income Statement'!$B$2</c:f>
              <c:strCache>
                <c:ptCount val="1"/>
                <c:pt idx="0">
                  <c:v>Mar-25</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('Income Statement'!$A$14,'Income Statement'!$A$18)</c:f>
              <c:strCache>
                <c:ptCount val="2"/>
                <c:pt idx="0">
                  <c:v>Net Profit/ (Loss)</c:v>
                </c:pt>
                <c:pt idx="1">
                  <c:v>Total Other Comprehensive Income</c:v>
                </c:pt>
              </c:strCache>
            </c:strRef>
          </c:cat>
          <c:val>
            <c:numRef>
              <c:f>('Income Statement'!$B$14,'Income Statement'!$B$18)</c:f>
              <c:numCache>
                <c:formatCode>_(* #,##0_);_(* \(#,##0\);_(* "-"??_);_(@_)</c:formatCode>
                <c:ptCount val="2"/>
                <c:pt idx="0">
                  <c:v>2385</c:v>
                </c:pt>
                <c:pt idx="1">
                  <c:v>1657</c:v>
                </c:pt>
              </c:numCache>
            </c:numRef>
          </c:val>
          <c:extLst>
            <c:ext xmlns:c16="http://schemas.microsoft.com/office/drawing/2014/chart" uri="{C3380CC4-5D6E-409C-BE32-E72D297353CC}">
              <c16:uniqueId val="{00000001-4AA0-4B80-AFC2-800C77D30B14}"/>
            </c:ext>
          </c:extLst>
        </c:ser>
        <c:dLbls>
          <c:showLegendKey val="0"/>
          <c:showVal val="0"/>
          <c:showCatName val="0"/>
          <c:showSerName val="0"/>
          <c:showPercent val="0"/>
          <c:showBubbleSize val="0"/>
        </c:dLbls>
        <c:gapWidth val="219"/>
        <c:overlap val="-27"/>
        <c:axId val="1347549232"/>
        <c:axId val="1347546352"/>
      </c:barChart>
      <c:catAx>
        <c:axId val="1347549232"/>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347546352"/>
        <c:crosses val="autoZero"/>
        <c:auto val="1"/>
        <c:lblAlgn val="ctr"/>
        <c:lblOffset val="100"/>
        <c:noMultiLvlLbl val="0"/>
      </c:catAx>
      <c:valAx>
        <c:axId val="1347546352"/>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34754923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accent3"/>
      </a:solidFill>
    </a:ln>
    <a:effectLst/>
  </c:spPr>
  <c:txPr>
    <a:bodyPr/>
    <a:lstStyle/>
    <a:p>
      <a:pPr>
        <a:defRPr sz="11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6275" cy="49836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862" y="1"/>
            <a:ext cx="2946275" cy="498366"/>
          </a:xfrm>
          <a:prstGeom prst="rect">
            <a:avLst/>
          </a:prstGeom>
        </p:spPr>
        <p:txBody>
          <a:bodyPr vert="horz" lIns="91440" tIns="45720" rIns="91440" bIns="45720" rtlCol="0"/>
          <a:lstStyle>
            <a:lvl1pPr algn="r">
              <a:defRPr sz="1200"/>
            </a:lvl1pPr>
          </a:lstStyle>
          <a:p>
            <a:fld id="{F4755D06-EB5A-4232-89D6-9B24CB506D0A}" type="datetimeFigureOut">
              <a:rPr lang="en-US" smtClean="0"/>
              <a:t>7/10/2025</a:t>
            </a:fld>
            <a:endParaRPr lang="en-US"/>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0383" y="4776856"/>
            <a:ext cx="5436909" cy="390895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273"/>
            <a:ext cx="2946275" cy="49836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862" y="9428273"/>
            <a:ext cx="2946275" cy="498366"/>
          </a:xfrm>
          <a:prstGeom prst="rect">
            <a:avLst/>
          </a:prstGeom>
        </p:spPr>
        <p:txBody>
          <a:bodyPr vert="horz" lIns="91440" tIns="45720" rIns="91440" bIns="45720" rtlCol="0" anchor="b"/>
          <a:lstStyle>
            <a:lvl1pPr algn="r">
              <a:defRPr sz="1200"/>
            </a:lvl1pPr>
          </a:lstStyle>
          <a:p>
            <a:fld id="{6E846AC6-132A-4230-B78D-AE0DD9F12851}" type="slidenum">
              <a:rPr lang="en-US" smtClean="0"/>
              <a:t>‹#›</a:t>
            </a:fld>
            <a:endParaRPr lang="en-US"/>
          </a:p>
        </p:txBody>
      </p:sp>
    </p:spTree>
    <p:extLst>
      <p:ext uri="{BB962C8B-B14F-4D97-AF65-F5344CB8AC3E}">
        <p14:creationId xmlns:p14="http://schemas.microsoft.com/office/powerpoint/2010/main" val="5665585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E846AC6-132A-4230-B78D-AE0DD9F12851}" type="slidenum">
              <a:rPr lang="en-US" smtClean="0"/>
              <a:t>2</a:t>
            </a:fld>
            <a:endParaRPr lang="en-US"/>
          </a:p>
        </p:txBody>
      </p:sp>
    </p:spTree>
    <p:extLst>
      <p:ext uri="{BB962C8B-B14F-4D97-AF65-F5344CB8AC3E}">
        <p14:creationId xmlns:p14="http://schemas.microsoft.com/office/powerpoint/2010/main" val="32209366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E846AC6-132A-4230-B78D-AE0DD9F12851}" type="slidenum">
              <a:rPr lang="en-US" smtClean="0"/>
              <a:t>4</a:t>
            </a:fld>
            <a:endParaRPr lang="en-US"/>
          </a:p>
        </p:txBody>
      </p:sp>
    </p:spTree>
    <p:extLst>
      <p:ext uri="{BB962C8B-B14F-4D97-AF65-F5344CB8AC3E}">
        <p14:creationId xmlns:p14="http://schemas.microsoft.com/office/powerpoint/2010/main" val="5231245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E846AC6-132A-4230-B78D-AE0DD9F12851}" type="slidenum">
              <a:rPr lang="en-US" smtClean="0"/>
              <a:t>5</a:t>
            </a:fld>
            <a:endParaRPr lang="en-US"/>
          </a:p>
        </p:txBody>
      </p:sp>
    </p:spTree>
    <p:extLst>
      <p:ext uri="{BB962C8B-B14F-4D97-AF65-F5344CB8AC3E}">
        <p14:creationId xmlns:p14="http://schemas.microsoft.com/office/powerpoint/2010/main" val="42623992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E846AC6-132A-4230-B78D-AE0DD9F12851}" type="slidenum">
              <a:rPr lang="en-US" smtClean="0"/>
              <a:t>7</a:t>
            </a:fld>
            <a:endParaRPr lang="en-US"/>
          </a:p>
        </p:txBody>
      </p:sp>
    </p:spTree>
    <p:extLst>
      <p:ext uri="{BB962C8B-B14F-4D97-AF65-F5344CB8AC3E}">
        <p14:creationId xmlns:p14="http://schemas.microsoft.com/office/powerpoint/2010/main" val="40310249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2789D30-F662-4343-A69A-C004D41A2203}" type="datetime1">
              <a:rPr lang="en-US" smtClean="0"/>
              <a:t>7/10/2025</a:t>
            </a:fld>
            <a:endParaRPr lang="en-US" dirty="0"/>
          </a:p>
        </p:txBody>
      </p:sp>
      <p:sp>
        <p:nvSpPr>
          <p:cNvPr id="5" name="Footer Placeholder 4"/>
          <p:cNvSpPr>
            <a:spLocks noGrp="1"/>
          </p:cNvSpPr>
          <p:nvPr>
            <p:ph type="ftr" sz="quarter" idx="11"/>
          </p:nvPr>
        </p:nvSpPr>
        <p:spPr/>
        <p:txBody>
          <a:bodyPr/>
          <a:lstStyle>
            <a:lvl1pPr>
              <a:defRPr>
                <a:solidFill>
                  <a:srgbClr val="FF0000"/>
                </a:solidFill>
              </a:defRPr>
            </a:lvl1p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4A96EF-7B5F-44ED-A4CC-91A59DA4173C}" type="datetime1">
              <a:rPr lang="en-US" smtClean="0"/>
              <a:t>7/10/2025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B283F6-D7DE-47EF-B4BB-1EB2CC1BC24F}" type="datetime1">
              <a:rPr lang="en-US" smtClean="0"/>
              <a:t>7/10/2025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F0A7DC-38A9-4C67-B783-3A25034311B3}" type="datetime1">
              <a:rPr lang="en-US" smtClean="0"/>
              <a:t>7/10/2025</a:t>
            </a:fld>
            <a:endParaRPr lang="en-US" dirty="0"/>
          </a:p>
        </p:txBody>
      </p:sp>
      <p:sp>
        <p:nvSpPr>
          <p:cNvPr id="5" name="Footer Placeholder 4"/>
          <p:cNvSpPr>
            <a:spLocks noGrp="1"/>
          </p:cNvSpPr>
          <p:nvPr>
            <p:ph type="ftr" sz="quarter" idx="11"/>
          </p:nvPr>
        </p:nvSpPr>
        <p:spPr/>
        <p:txBody>
          <a:bodyPr/>
          <a:lstStyle>
            <a:lvl1pPr>
              <a:defRPr>
                <a:solidFill>
                  <a:srgbClr val="FF0000"/>
                </a:solidFill>
              </a:defRPr>
            </a:lvl1pPr>
          </a:lstStyle>
          <a:p>
            <a:endParaRPr lang="en-US" dirty="0"/>
          </a:p>
        </p:txBody>
      </p:sp>
      <p:sp>
        <p:nvSpPr>
          <p:cNvPr id="6" name="Slide Number Placeholder 5"/>
          <p:cNvSpPr>
            <a:spLocks noGrp="1"/>
          </p:cNvSpPr>
          <p:nvPr>
            <p:ph type="sldNum" sz="quarter" idx="12"/>
          </p:nvPr>
        </p:nvSpPr>
        <p:spPr/>
        <p:txBody>
          <a:bodyPr/>
          <a:lstStyle/>
          <a:p>
            <a:fld id="{70EC9206-40C2-4988-907B-F68DF1318569}"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F03F79E-13C4-416A-9F8E-B720B20DA3FC}" type="datetime1">
              <a:rPr lang="en-US" smtClean="0"/>
              <a:t>7/10/2025</a:t>
            </a:fld>
            <a:endParaRPr lang="en-US" dirty="0"/>
          </a:p>
        </p:txBody>
      </p:sp>
      <p:sp>
        <p:nvSpPr>
          <p:cNvPr id="5" name="Footer Placeholder 4"/>
          <p:cNvSpPr>
            <a:spLocks noGrp="1"/>
          </p:cNvSpPr>
          <p:nvPr>
            <p:ph type="ftr" sz="quarter" idx="11"/>
          </p:nvPr>
        </p:nvSpPr>
        <p:spPr/>
        <p:txBody>
          <a:bodyPr/>
          <a:lstStyle>
            <a:lvl1pPr>
              <a:defRPr>
                <a:solidFill>
                  <a:srgbClr val="FF0000"/>
                </a:solidFill>
              </a:defRPr>
            </a:lvl1p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019C36A-6C84-4967-9975-FE089CD9832F}" type="datetime1">
              <a:rPr lang="en-US" smtClean="0"/>
              <a:t>7/10/2025</a:t>
            </a:fld>
            <a:endParaRPr lang="en-US" dirty="0"/>
          </a:p>
        </p:txBody>
      </p:sp>
      <p:sp>
        <p:nvSpPr>
          <p:cNvPr id="6" name="Footer Placeholder 5"/>
          <p:cNvSpPr>
            <a:spLocks noGrp="1"/>
          </p:cNvSpPr>
          <p:nvPr>
            <p:ph type="ftr" sz="quarter" idx="11"/>
          </p:nvPr>
        </p:nvSpPr>
        <p:spPr/>
        <p:txBody>
          <a:bodyPr/>
          <a:lstStyle>
            <a:lvl1pPr>
              <a:defRPr>
                <a:solidFill>
                  <a:srgbClr val="FF0000"/>
                </a:solidFill>
              </a:defRPr>
            </a:lvl1p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B045786-97AF-4F4B-BAF2-2AF20B0E5E83}" type="datetime1">
              <a:rPr lang="en-US" smtClean="0"/>
              <a:t>7/10/2025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9951F58-5DEB-4D40-A107-150C170D063E}" type="datetime1">
              <a:rPr lang="en-US" smtClean="0"/>
              <a:t>7/10/2025</a:t>
            </a:fld>
            <a:endParaRPr lang="en-US" dirty="0"/>
          </a:p>
        </p:txBody>
      </p:sp>
      <p:sp>
        <p:nvSpPr>
          <p:cNvPr id="4" name="Footer Placeholder 3"/>
          <p:cNvSpPr>
            <a:spLocks noGrp="1"/>
          </p:cNvSpPr>
          <p:nvPr>
            <p:ph type="ftr" sz="quarter" idx="11"/>
          </p:nvPr>
        </p:nvSpPr>
        <p:spPr/>
        <p:txBody>
          <a:bodyPr/>
          <a:lstStyle>
            <a:lvl1pPr>
              <a:defRPr>
                <a:solidFill>
                  <a:srgbClr val="FF0000"/>
                </a:solidFill>
              </a:defRPr>
            </a:lvl1p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0A2CDD-F270-4140-8ECE-5B9671064C99}" type="datetime1">
              <a:rPr lang="en-US" smtClean="0"/>
              <a:t>7/10/2025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FD95D35-5C5F-42DA-8F80-A6E6FA992CFA}" type="datetime1">
              <a:rPr lang="en-US" smtClean="0"/>
              <a:t>7/10/2025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05F2C5C-18E8-42D0-9101-0D7EBFD2BF43}" type="datetime1">
              <a:rPr lang="en-US" smtClean="0"/>
              <a:t>7/10/2025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96A5C0-6275-4F27-8776-778B8B3AA0E3}" type="datetime1">
              <a:rPr lang="en-US" smtClean="0"/>
              <a:t>7/10/2025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1.jpg"/><Relationship Id="rId1" Type="http://schemas.openxmlformats.org/officeDocument/2006/relationships/slideLayout" Target="../slideLayouts/slideLayout3.xml"/><Relationship Id="rId4" Type="http://schemas.openxmlformats.org/officeDocument/2006/relationships/chart" Target="../charts/chart3.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chart" Target="../charts/chart6.xml"/><Relationship Id="rId5" Type="http://schemas.openxmlformats.org/officeDocument/2006/relationships/chart" Target="../charts/chart5.xml"/><Relationship Id="rId4" Type="http://schemas.openxmlformats.org/officeDocument/2006/relationships/chart" Target="../charts/chart4.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chart" Target="../charts/chart9.xml"/><Relationship Id="rId5" Type="http://schemas.openxmlformats.org/officeDocument/2006/relationships/chart" Target="../charts/chart8.xml"/><Relationship Id="rId4" Type="http://schemas.openxmlformats.org/officeDocument/2006/relationships/chart" Target="../charts/char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hart" Target="../charts/char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6D5C8599-325D-4895-9F45-6D9646F50698}"/>
              </a:ext>
            </a:extLst>
          </p:cNvPr>
          <p:cNvPicPr>
            <a:picLocks noChangeAspect="1"/>
          </p:cNvPicPr>
          <p:nvPr/>
        </p:nvPicPr>
        <p:blipFill>
          <a:blip r:embed="rId2"/>
          <a:stretch>
            <a:fillRect/>
          </a:stretch>
        </p:blipFill>
        <p:spPr>
          <a:xfrm>
            <a:off x="9466444" y="163313"/>
            <a:ext cx="2725556" cy="1295742"/>
          </a:xfrm>
          <a:prstGeom prst="rect">
            <a:avLst/>
          </a:prstGeom>
        </p:spPr>
      </p:pic>
      <p:sp>
        <p:nvSpPr>
          <p:cNvPr id="2" name="Title 1">
            <a:extLst>
              <a:ext uri="{FF2B5EF4-FFF2-40B4-BE49-F238E27FC236}">
                <a16:creationId xmlns:a16="http://schemas.microsoft.com/office/drawing/2014/main" id="{A7F3151B-0432-44FF-85B1-2A47C8D4D57F}"/>
              </a:ext>
            </a:extLst>
          </p:cNvPr>
          <p:cNvSpPr>
            <a:spLocks noGrp="1"/>
          </p:cNvSpPr>
          <p:nvPr>
            <p:ph type="title"/>
          </p:nvPr>
        </p:nvSpPr>
        <p:spPr/>
        <p:txBody>
          <a:bodyPr anchor="ctr"/>
          <a:lstStyle/>
          <a:p>
            <a:pPr algn="ctr"/>
            <a:r>
              <a:rPr lang="en-US" b="1" cap="all" dirty="0"/>
              <a:t>Al Anwar Investments SAOG </a:t>
            </a:r>
          </a:p>
        </p:txBody>
      </p:sp>
      <p:sp>
        <p:nvSpPr>
          <p:cNvPr id="4" name="Text Placeholder 3">
            <a:extLst>
              <a:ext uri="{FF2B5EF4-FFF2-40B4-BE49-F238E27FC236}">
                <a16:creationId xmlns:a16="http://schemas.microsoft.com/office/drawing/2014/main" id="{207F5404-2F71-4F1D-B4E6-BEF8CB45D28F}"/>
              </a:ext>
            </a:extLst>
          </p:cNvPr>
          <p:cNvSpPr>
            <a:spLocks noGrp="1"/>
          </p:cNvSpPr>
          <p:nvPr>
            <p:ph type="body" idx="1"/>
          </p:nvPr>
        </p:nvSpPr>
        <p:spPr>
          <a:xfrm>
            <a:off x="831850" y="4128013"/>
            <a:ext cx="10515600" cy="1500187"/>
          </a:xfrm>
        </p:spPr>
        <p:txBody>
          <a:bodyPr/>
          <a:lstStyle/>
          <a:p>
            <a:pPr algn="ctr"/>
            <a:r>
              <a:rPr lang="en-US" sz="4000" dirty="0"/>
              <a:t>Presentation on Financial Statements</a:t>
            </a:r>
          </a:p>
          <a:p>
            <a:pPr algn="ctr"/>
            <a:r>
              <a:rPr lang="en-US" sz="2500" spc="-150" dirty="0">
                <a:ln w="3175">
                  <a:noFill/>
                </a:ln>
                <a:solidFill>
                  <a:schemeClr val="tx1">
                    <a:lumMod val="50000"/>
                    <a:lumOff val="50000"/>
                  </a:schemeClr>
                </a:solidFill>
                <a:cs typeface="Arial" charset="0"/>
              </a:rPr>
              <a:t>For the year ended on  31 March 2025</a:t>
            </a:r>
          </a:p>
          <a:p>
            <a:pPr algn="ctr"/>
            <a:endParaRPr lang="en-US" dirty="0"/>
          </a:p>
        </p:txBody>
      </p:sp>
      <p:cxnSp>
        <p:nvCxnSpPr>
          <p:cNvPr id="6" name="Straight Connector 5">
            <a:extLst>
              <a:ext uri="{FF2B5EF4-FFF2-40B4-BE49-F238E27FC236}">
                <a16:creationId xmlns:a16="http://schemas.microsoft.com/office/drawing/2014/main" id="{2585D5C6-16E5-42CD-A689-2424C0556887}"/>
              </a:ext>
            </a:extLst>
          </p:cNvPr>
          <p:cNvCxnSpPr/>
          <p:nvPr/>
        </p:nvCxnSpPr>
        <p:spPr>
          <a:xfrm>
            <a:off x="0" y="1261040"/>
            <a:ext cx="12192000" cy="0"/>
          </a:xfrm>
          <a:prstGeom prst="line">
            <a:avLst/>
          </a:prstGeom>
          <a:ln w="12700"/>
        </p:spPr>
        <p:style>
          <a:lnRef idx="1">
            <a:schemeClr val="dk1"/>
          </a:lnRef>
          <a:fillRef idx="0">
            <a:schemeClr val="dk1"/>
          </a:fillRef>
          <a:effectRef idx="0">
            <a:schemeClr val="dk1"/>
          </a:effectRef>
          <a:fontRef idx="minor">
            <a:schemeClr val="tx1"/>
          </a:fontRef>
        </p:style>
      </p:cxnSp>
      <p:sp>
        <p:nvSpPr>
          <p:cNvPr id="19" name="Rectangle 18">
            <a:extLst>
              <a:ext uri="{FF2B5EF4-FFF2-40B4-BE49-F238E27FC236}">
                <a16:creationId xmlns:a16="http://schemas.microsoft.com/office/drawing/2014/main" id="{CB583200-7A22-4427-AAA2-08DBC9B248D5}"/>
              </a:ext>
            </a:extLst>
          </p:cNvPr>
          <p:cNvSpPr/>
          <p:nvPr/>
        </p:nvSpPr>
        <p:spPr>
          <a:xfrm>
            <a:off x="-182" y="6728604"/>
            <a:ext cx="12192000" cy="129395"/>
          </a:xfrm>
          <a:prstGeom prst="rect">
            <a:avLst/>
          </a:prstGeom>
          <a:solidFill>
            <a:srgbClr val="A81A1A"/>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26FA02E7-FC4C-4E2E-B3F9-32E9BAF9E17B}"/>
              </a:ext>
            </a:extLst>
          </p:cNvPr>
          <p:cNvSpPr/>
          <p:nvPr/>
        </p:nvSpPr>
        <p:spPr>
          <a:xfrm>
            <a:off x="-182" y="6671982"/>
            <a:ext cx="12192000" cy="60486"/>
          </a:xfrm>
          <a:prstGeom prst="rect">
            <a:avLst/>
          </a:prstGeom>
          <a:solidFill>
            <a:srgbClr val="917A2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D5D0AADA-76EF-4925-8FC9-C49FED31E836}"/>
              </a:ext>
            </a:extLst>
          </p:cNvPr>
          <p:cNvSpPr/>
          <p:nvPr/>
        </p:nvSpPr>
        <p:spPr>
          <a:xfrm>
            <a:off x="0" y="-10999"/>
            <a:ext cx="12192000" cy="129395"/>
          </a:xfrm>
          <a:prstGeom prst="rect">
            <a:avLst/>
          </a:prstGeom>
          <a:solidFill>
            <a:srgbClr val="A81A1A"/>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971AC4F0-42FF-454F-A273-431A8E369040}"/>
              </a:ext>
            </a:extLst>
          </p:cNvPr>
          <p:cNvSpPr/>
          <p:nvPr/>
        </p:nvSpPr>
        <p:spPr>
          <a:xfrm>
            <a:off x="-182" y="114109"/>
            <a:ext cx="12192000" cy="60486"/>
          </a:xfrm>
          <a:prstGeom prst="rect">
            <a:avLst/>
          </a:prstGeom>
          <a:solidFill>
            <a:srgbClr val="917A2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5" name="Slide Number Placeholder 4">
            <a:extLst>
              <a:ext uri="{FF2B5EF4-FFF2-40B4-BE49-F238E27FC236}">
                <a16:creationId xmlns:a16="http://schemas.microsoft.com/office/drawing/2014/main" id="{8468142C-7815-51FE-8C8A-00786BDF8022}"/>
              </a:ext>
            </a:extLst>
          </p:cNvPr>
          <p:cNvSpPr>
            <a:spLocks noGrp="1"/>
          </p:cNvSpPr>
          <p:nvPr>
            <p:ph type="sldNum" sz="quarter" idx="12"/>
          </p:nvPr>
        </p:nvSpPr>
        <p:spPr/>
        <p:txBody>
          <a:bodyPr/>
          <a:lstStyle/>
          <a:p>
            <a:fld id="{48F63A3B-78C7-47BE-AE5E-E10140E04643}" type="slidenum">
              <a:rPr lang="en-US" smtClean="0"/>
              <a:t>1</a:t>
            </a:fld>
            <a:endParaRPr lang="en-US" dirty="0"/>
          </a:p>
        </p:txBody>
      </p:sp>
    </p:spTree>
    <p:extLst>
      <p:ext uri="{BB962C8B-B14F-4D97-AF65-F5344CB8AC3E}">
        <p14:creationId xmlns:p14="http://schemas.microsoft.com/office/powerpoint/2010/main" val="2556267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3151B-0432-44FF-85B1-2A47C8D4D57F}"/>
              </a:ext>
            </a:extLst>
          </p:cNvPr>
          <p:cNvSpPr>
            <a:spLocks noGrp="1"/>
          </p:cNvSpPr>
          <p:nvPr>
            <p:ph type="title"/>
          </p:nvPr>
        </p:nvSpPr>
        <p:spPr>
          <a:xfrm>
            <a:off x="623687" y="360520"/>
            <a:ext cx="10944262" cy="895415"/>
          </a:xfrm>
        </p:spPr>
        <p:txBody>
          <a:bodyPr>
            <a:normAutofit/>
          </a:bodyPr>
          <a:lstStyle/>
          <a:p>
            <a:r>
              <a:rPr lang="en-US" sz="3600" kern="0" dirty="0">
                <a:solidFill>
                  <a:schemeClr val="accent2">
                    <a:lumMod val="50000"/>
                  </a:schemeClr>
                </a:solidFill>
                <a:latin typeface="+mn-lt"/>
              </a:rPr>
              <a:t>Investment Portfolio</a:t>
            </a:r>
          </a:p>
        </p:txBody>
      </p:sp>
      <p:cxnSp>
        <p:nvCxnSpPr>
          <p:cNvPr id="6" name="Straight Connector 5">
            <a:extLst>
              <a:ext uri="{FF2B5EF4-FFF2-40B4-BE49-F238E27FC236}">
                <a16:creationId xmlns:a16="http://schemas.microsoft.com/office/drawing/2014/main" id="{2585D5C6-16E5-42CD-A689-2424C0556887}"/>
              </a:ext>
            </a:extLst>
          </p:cNvPr>
          <p:cNvCxnSpPr/>
          <p:nvPr/>
        </p:nvCxnSpPr>
        <p:spPr>
          <a:xfrm>
            <a:off x="0" y="1261040"/>
            <a:ext cx="12192000" cy="0"/>
          </a:xfrm>
          <a:prstGeom prst="line">
            <a:avLst/>
          </a:prstGeom>
          <a:ln w="12700"/>
        </p:spPr>
        <p:style>
          <a:lnRef idx="1">
            <a:schemeClr val="dk1"/>
          </a:lnRef>
          <a:fillRef idx="0">
            <a:schemeClr val="dk1"/>
          </a:fillRef>
          <a:effectRef idx="0">
            <a:schemeClr val="dk1"/>
          </a:effectRef>
          <a:fontRef idx="minor">
            <a:schemeClr val="tx1"/>
          </a:fontRef>
        </p:style>
      </p:cxnSp>
      <p:sp>
        <p:nvSpPr>
          <p:cNvPr id="19" name="Rectangle 18">
            <a:extLst>
              <a:ext uri="{FF2B5EF4-FFF2-40B4-BE49-F238E27FC236}">
                <a16:creationId xmlns:a16="http://schemas.microsoft.com/office/drawing/2014/main" id="{CB583200-7A22-4427-AAA2-08DBC9B248D5}"/>
              </a:ext>
            </a:extLst>
          </p:cNvPr>
          <p:cNvSpPr/>
          <p:nvPr/>
        </p:nvSpPr>
        <p:spPr>
          <a:xfrm>
            <a:off x="-182" y="6728604"/>
            <a:ext cx="12192000" cy="129395"/>
          </a:xfrm>
          <a:prstGeom prst="rect">
            <a:avLst/>
          </a:prstGeom>
          <a:solidFill>
            <a:srgbClr val="A81A1A"/>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26FA02E7-FC4C-4E2E-B3F9-32E9BAF9E17B}"/>
              </a:ext>
            </a:extLst>
          </p:cNvPr>
          <p:cNvSpPr/>
          <p:nvPr/>
        </p:nvSpPr>
        <p:spPr>
          <a:xfrm>
            <a:off x="-182" y="6671982"/>
            <a:ext cx="12192000" cy="60486"/>
          </a:xfrm>
          <a:prstGeom prst="rect">
            <a:avLst/>
          </a:prstGeom>
          <a:solidFill>
            <a:srgbClr val="917A2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D5D0AADA-76EF-4925-8FC9-C49FED31E836}"/>
              </a:ext>
            </a:extLst>
          </p:cNvPr>
          <p:cNvSpPr/>
          <p:nvPr/>
        </p:nvSpPr>
        <p:spPr>
          <a:xfrm>
            <a:off x="0" y="-10999"/>
            <a:ext cx="12192000" cy="129395"/>
          </a:xfrm>
          <a:prstGeom prst="rect">
            <a:avLst/>
          </a:prstGeom>
          <a:solidFill>
            <a:srgbClr val="A81A1A"/>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971AC4F0-42FF-454F-A273-431A8E369040}"/>
              </a:ext>
            </a:extLst>
          </p:cNvPr>
          <p:cNvSpPr/>
          <p:nvPr/>
        </p:nvSpPr>
        <p:spPr>
          <a:xfrm>
            <a:off x="-182" y="114109"/>
            <a:ext cx="12192000" cy="60486"/>
          </a:xfrm>
          <a:prstGeom prst="rect">
            <a:avLst/>
          </a:prstGeom>
          <a:solidFill>
            <a:srgbClr val="917A2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5" name="Slide Number Placeholder 4">
            <a:extLst>
              <a:ext uri="{FF2B5EF4-FFF2-40B4-BE49-F238E27FC236}">
                <a16:creationId xmlns:a16="http://schemas.microsoft.com/office/drawing/2014/main" id="{D92408CE-939E-1CCF-504E-4B4D855F244B}"/>
              </a:ext>
            </a:extLst>
          </p:cNvPr>
          <p:cNvSpPr>
            <a:spLocks noGrp="1"/>
          </p:cNvSpPr>
          <p:nvPr>
            <p:ph type="sldNum" sz="quarter" idx="12"/>
          </p:nvPr>
        </p:nvSpPr>
        <p:spPr/>
        <p:txBody>
          <a:bodyPr/>
          <a:lstStyle/>
          <a:p>
            <a:fld id="{70EC9206-40C2-4988-907B-F68DF1318569}" type="slidenum">
              <a:rPr lang="en-US" smtClean="0"/>
              <a:pPr/>
              <a:t>2</a:t>
            </a:fld>
            <a:endParaRPr lang="en-US" dirty="0"/>
          </a:p>
        </p:txBody>
      </p:sp>
      <p:graphicFrame>
        <p:nvGraphicFramePr>
          <p:cNvPr id="4" name="Table 3">
            <a:extLst>
              <a:ext uri="{FF2B5EF4-FFF2-40B4-BE49-F238E27FC236}">
                <a16:creationId xmlns:a16="http://schemas.microsoft.com/office/drawing/2014/main" id="{3C59C9CE-80FC-B715-4621-BE82E6A9B278}"/>
              </a:ext>
            </a:extLst>
          </p:cNvPr>
          <p:cNvGraphicFramePr>
            <a:graphicFrameLocks noGrp="1"/>
          </p:cNvGraphicFramePr>
          <p:nvPr>
            <p:extLst>
              <p:ext uri="{D42A27DB-BD31-4B8C-83A1-F6EECF244321}">
                <p14:modId xmlns:p14="http://schemas.microsoft.com/office/powerpoint/2010/main" val="2121498100"/>
              </p:ext>
            </p:extLst>
          </p:nvPr>
        </p:nvGraphicFramePr>
        <p:xfrm>
          <a:off x="623687" y="1305198"/>
          <a:ext cx="5358369" cy="3611913"/>
        </p:xfrm>
        <a:graphic>
          <a:graphicData uri="http://schemas.openxmlformats.org/drawingml/2006/table">
            <a:tbl>
              <a:tblPr firstRow="1" bandRow="1">
                <a:tableStyleId>{F5AB1C69-6EDB-4FF4-983F-18BD219EF322}</a:tableStyleId>
              </a:tblPr>
              <a:tblGrid>
                <a:gridCol w="495273">
                  <a:extLst>
                    <a:ext uri="{9D8B030D-6E8A-4147-A177-3AD203B41FA5}">
                      <a16:colId xmlns:a16="http://schemas.microsoft.com/office/drawing/2014/main" val="2701362104"/>
                    </a:ext>
                  </a:extLst>
                </a:gridCol>
                <a:gridCol w="2357930">
                  <a:extLst>
                    <a:ext uri="{9D8B030D-6E8A-4147-A177-3AD203B41FA5}">
                      <a16:colId xmlns:a16="http://schemas.microsoft.com/office/drawing/2014/main" val="2831012131"/>
                    </a:ext>
                  </a:extLst>
                </a:gridCol>
                <a:gridCol w="704770">
                  <a:extLst>
                    <a:ext uri="{9D8B030D-6E8A-4147-A177-3AD203B41FA5}">
                      <a16:colId xmlns:a16="http://schemas.microsoft.com/office/drawing/2014/main" val="3826319589"/>
                    </a:ext>
                  </a:extLst>
                </a:gridCol>
                <a:gridCol w="1018942">
                  <a:extLst>
                    <a:ext uri="{9D8B030D-6E8A-4147-A177-3AD203B41FA5}">
                      <a16:colId xmlns:a16="http://schemas.microsoft.com/office/drawing/2014/main" val="2367652589"/>
                    </a:ext>
                  </a:extLst>
                </a:gridCol>
                <a:gridCol w="670804">
                  <a:extLst>
                    <a:ext uri="{9D8B030D-6E8A-4147-A177-3AD203B41FA5}">
                      <a16:colId xmlns:a16="http://schemas.microsoft.com/office/drawing/2014/main" val="1444800629"/>
                    </a:ext>
                  </a:extLst>
                </a:gridCol>
                <a:gridCol w="110650">
                  <a:extLst>
                    <a:ext uri="{9D8B030D-6E8A-4147-A177-3AD203B41FA5}">
                      <a16:colId xmlns:a16="http://schemas.microsoft.com/office/drawing/2014/main" val="3776707671"/>
                    </a:ext>
                  </a:extLst>
                </a:gridCol>
              </a:tblGrid>
              <a:tr h="227750">
                <a:tc>
                  <a:txBody>
                    <a:bodyPr/>
                    <a:lstStyle/>
                    <a:p>
                      <a:pPr algn="l" fontAlgn="b"/>
                      <a:r>
                        <a:rPr lang="en-US" sz="1200" b="1" u="none" strike="noStrike" dirty="0">
                          <a:solidFill>
                            <a:schemeClr val="bg1"/>
                          </a:solidFill>
                          <a:effectLst/>
                        </a:rPr>
                        <a:t>S. No.</a:t>
                      </a:r>
                      <a:endParaRPr lang="en-US" sz="1200" b="1" i="0" u="none" strike="noStrike" dirty="0">
                        <a:solidFill>
                          <a:schemeClr val="bg1"/>
                        </a:solidFill>
                        <a:effectLst/>
                        <a:latin typeface="Calibri" panose="020F0502020204030204" pitchFamily="34" charset="0"/>
                      </a:endParaRPr>
                    </a:p>
                  </a:txBody>
                  <a:tcPr marL="7464" marR="7464" marT="7464" marB="0" anchor="b">
                    <a:solidFill>
                      <a:schemeClr val="tx2"/>
                    </a:solidFill>
                  </a:tcPr>
                </a:tc>
                <a:tc>
                  <a:txBody>
                    <a:bodyPr/>
                    <a:lstStyle/>
                    <a:p>
                      <a:pPr algn="l" fontAlgn="b"/>
                      <a:r>
                        <a:rPr lang="en-US" sz="1200" b="1" u="none" strike="noStrike" dirty="0">
                          <a:solidFill>
                            <a:schemeClr val="bg1"/>
                          </a:solidFill>
                          <a:effectLst/>
                        </a:rPr>
                        <a:t>Name of Company</a:t>
                      </a:r>
                      <a:endParaRPr lang="en-US" sz="1200" b="1" i="0" u="none" strike="noStrike" dirty="0">
                        <a:solidFill>
                          <a:schemeClr val="bg1"/>
                        </a:solidFill>
                        <a:effectLst/>
                        <a:latin typeface="Calibri" panose="020F0502020204030204" pitchFamily="34" charset="0"/>
                      </a:endParaRPr>
                    </a:p>
                  </a:txBody>
                  <a:tcPr marL="7464" marR="7464" marT="7464" marB="0" anchor="b">
                    <a:solidFill>
                      <a:schemeClr val="tx2"/>
                    </a:solidFill>
                  </a:tcPr>
                </a:tc>
                <a:tc>
                  <a:txBody>
                    <a:bodyPr/>
                    <a:lstStyle/>
                    <a:p>
                      <a:pPr algn="l" fontAlgn="b"/>
                      <a:r>
                        <a:rPr lang="en-US" sz="1200" b="1" u="none" strike="noStrike" dirty="0">
                          <a:solidFill>
                            <a:schemeClr val="bg1"/>
                          </a:solidFill>
                          <a:effectLst/>
                        </a:rPr>
                        <a:t>% Stake </a:t>
                      </a:r>
                      <a:endParaRPr lang="en-US" sz="1200" b="1" i="0" u="none" strike="noStrike" dirty="0">
                        <a:solidFill>
                          <a:schemeClr val="bg1"/>
                        </a:solidFill>
                        <a:effectLst/>
                        <a:latin typeface="Calibri" panose="020F0502020204030204" pitchFamily="34" charset="0"/>
                      </a:endParaRPr>
                    </a:p>
                  </a:txBody>
                  <a:tcPr marL="7464" marR="7464" marT="7464" marB="0" anchor="b">
                    <a:solidFill>
                      <a:schemeClr val="tx2"/>
                    </a:solidFill>
                  </a:tcPr>
                </a:tc>
                <a:tc>
                  <a:txBody>
                    <a:bodyPr/>
                    <a:lstStyle/>
                    <a:p>
                      <a:pPr algn="ctr" fontAlgn="b"/>
                      <a:r>
                        <a:rPr lang="en-US" sz="1200" b="1" u="none" strike="noStrike" dirty="0">
                          <a:solidFill>
                            <a:schemeClr val="bg1"/>
                          </a:solidFill>
                          <a:effectLst/>
                        </a:rPr>
                        <a:t>Carrying Value  </a:t>
                      </a:r>
                      <a:br>
                        <a:rPr lang="en-US" sz="1200" b="1" u="none" strike="noStrike" dirty="0">
                          <a:solidFill>
                            <a:schemeClr val="bg1"/>
                          </a:solidFill>
                          <a:effectLst/>
                        </a:rPr>
                      </a:br>
                      <a:r>
                        <a:rPr lang="en-US" sz="1200" b="1" u="none" strike="noStrike" dirty="0">
                          <a:solidFill>
                            <a:schemeClr val="bg1"/>
                          </a:solidFill>
                          <a:effectLst/>
                        </a:rPr>
                        <a:t>(</a:t>
                      </a:r>
                      <a:r>
                        <a:rPr lang="en-US" sz="1200" b="1" u="none" strike="noStrike" dirty="0" err="1">
                          <a:solidFill>
                            <a:schemeClr val="bg1"/>
                          </a:solidFill>
                          <a:effectLst/>
                        </a:rPr>
                        <a:t>OMR’k</a:t>
                      </a:r>
                      <a:r>
                        <a:rPr lang="en-US" sz="1200" b="1" u="none" strike="noStrike" dirty="0">
                          <a:solidFill>
                            <a:schemeClr val="bg1"/>
                          </a:solidFill>
                          <a:effectLst/>
                        </a:rPr>
                        <a:t>)</a:t>
                      </a:r>
                    </a:p>
                  </a:txBody>
                  <a:tcPr marL="7464" marR="7464" marT="7464" marB="0" anchor="b">
                    <a:solidFill>
                      <a:schemeClr val="tx2"/>
                    </a:solidFill>
                  </a:tcPr>
                </a:tc>
                <a:tc>
                  <a:txBody>
                    <a:bodyPr/>
                    <a:lstStyle/>
                    <a:p>
                      <a:pPr algn="l" fontAlgn="b"/>
                      <a:r>
                        <a:rPr lang="en-US" sz="1200" b="1" u="none" strike="noStrike" dirty="0">
                          <a:solidFill>
                            <a:schemeClr val="bg1"/>
                          </a:solidFill>
                          <a:effectLst/>
                        </a:rPr>
                        <a:t>% of CV </a:t>
                      </a:r>
                      <a:endParaRPr lang="en-US" sz="1200" b="1" i="0" u="none" strike="noStrike" dirty="0">
                        <a:solidFill>
                          <a:schemeClr val="bg1"/>
                        </a:solidFill>
                        <a:effectLst/>
                        <a:latin typeface="Calibri" panose="020F0502020204030204" pitchFamily="34" charset="0"/>
                      </a:endParaRPr>
                    </a:p>
                  </a:txBody>
                  <a:tcPr marL="7464" marR="7464" marT="7464" marB="0" anchor="b">
                    <a:solidFill>
                      <a:schemeClr val="tx2"/>
                    </a:solidFill>
                  </a:tcPr>
                </a:tc>
                <a:tc>
                  <a:txBody>
                    <a:bodyPr/>
                    <a:lstStyle/>
                    <a:p>
                      <a:pPr algn="l" fontAlgn="b"/>
                      <a:endParaRPr lang="en-US" sz="1200" b="1" i="0" u="none" strike="noStrike" dirty="0">
                        <a:solidFill>
                          <a:schemeClr val="bg1"/>
                        </a:solidFill>
                        <a:effectLst/>
                        <a:latin typeface="Calibri" panose="020F0502020204030204" pitchFamily="34" charset="0"/>
                      </a:endParaRPr>
                    </a:p>
                  </a:txBody>
                  <a:tcPr marL="7464" marR="7464" marT="7464" marB="0" anchor="b">
                    <a:solidFill>
                      <a:schemeClr val="bg1"/>
                    </a:solidFill>
                  </a:tcPr>
                </a:tc>
                <a:extLst>
                  <a:ext uri="{0D108BD9-81ED-4DB2-BD59-A6C34878D82A}">
                    <a16:rowId xmlns:a16="http://schemas.microsoft.com/office/drawing/2014/main" val="2340572703"/>
                  </a:ext>
                </a:extLst>
              </a:tr>
              <a:tr h="116152">
                <a:tc>
                  <a:txBody>
                    <a:bodyPr/>
                    <a:lstStyle/>
                    <a:p>
                      <a:pPr algn="l" fontAlgn="b"/>
                      <a:r>
                        <a:rPr lang="en-US" sz="1200" b="1" u="none" strike="noStrike" dirty="0">
                          <a:effectLst/>
                        </a:rPr>
                        <a:t>A.</a:t>
                      </a:r>
                      <a:endParaRPr lang="en-US" sz="1200" b="1" i="0" u="none" strike="noStrike" dirty="0">
                        <a:solidFill>
                          <a:srgbClr val="000000"/>
                        </a:solidFill>
                        <a:effectLst/>
                        <a:latin typeface="Calibri" panose="020F0502020204030204" pitchFamily="34" charset="0"/>
                      </a:endParaRPr>
                    </a:p>
                  </a:txBody>
                  <a:tcPr marL="7464" marR="7464" marT="7464" marB="0" anchor="b"/>
                </a:tc>
                <a:tc>
                  <a:txBody>
                    <a:bodyPr/>
                    <a:lstStyle/>
                    <a:p>
                      <a:pPr algn="l" fontAlgn="b"/>
                      <a:r>
                        <a:rPr lang="en-US" sz="1200" b="1" u="none" strike="noStrike" dirty="0">
                          <a:effectLst/>
                        </a:rPr>
                        <a:t>Associate - Group Carrying Value </a:t>
                      </a:r>
                      <a:endParaRPr lang="en-US" sz="1200" b="1" i="0" u="none" strike="noStrike" dirty="0">
                        <a:solidFill>
                          <a:srgbClr val="000000"/>
                        </a:solidFill>
                        <a:effectLst/>
                        <a:latin typeface="Calibri" panose="020F0502020204030204" pitchFamily="34" charset="0"/>
                      </a:endParaRPr>
                    </a:p>
                  </a:txBody>
                  <a:tcPr marL="7464" marR="7464" marT="7464" marB="0" anchor="b"/>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7464" marR="7464" marT="7464" marB="0" anchor="b"/>
                </a:tc>
                <a:tc>
                  <a:txBody>
                    <a:bodyPr/>
                    <a:lstStyle/>
                    <a:p>
                      <a:pPr algn="r" fontAlgn="b"/>
                      <a:r>
                        <a:rPr lang="en-US" sz="1200" b="1" u="none" strike="noStrike" dirty="0">
                          <a:effectLst/>
                        </a:rPr>
                        <a:t>29,392</a:t>
                      </a:r>
                      <a:endParaRPr lang="en-US" sz="1200" b="1" i="0" u="none" strike="noStrike" dirty="0">
                        <a:solidFill>
                          <a:srgbClr val="000000"/>
                        </a:solidFill>
                        <a:effectLst/>
                        <a:latin typeface="Calibri" panose="020F0502020204030204" pitchFamily="34" charset="0"/>
                      </a:endParaRPr>
                    </a:p>
                  </a:txBody>
                  <a:tcPr marL="7464" marR="7464" marT="7464" marB="0" anchor="b"/>
                </a:tc>
                <a:tc>
                  <a:txBody>
                    <a:bodyPr/>
                    <a:lstStyle/>
                    <a:p>
                      <a:pPr algn="r" fontAlgn="b"/>
                      <a:r>
                        <a:rPr lang="en-US" sz="1200" b="1" u="none" strike="noStrike" dirty="0">
                          <a:effectLst/>
                        </a:rPr>
                        <a:t>44.3%</a:t>
                      </a:r>
                      <a:endParaRPr lang="en-US" sz="1200" b="1" i="0" u="none" strike="noStrike" dirty="0">
                        <a:solidFill>
                          <a:srgbClr val="000000"/>
                        </a:solidFill>
                        <a:effectLst/>
                        <a:latin typeface="Calibri" panose="020F0502020204030204" pitchFamily="34" charset="0"/>
                      </a:endParaRPr>
                    </a:p>
                  </a:txBody>
                  <a:tcPr marL="7464" marR="7464" marT="7464" marB="0" anchor="b"/>
                </a:tc>
                <a:tc>
                  <a:txBody>
                    <a:bodyPr/>
                    <a:lstStyle/>
                    <a:p>
                      <a:pPr algn="r" fontAlgn="b"/>
                      <a:endParaRPr lang="en-US" sz="1200" b="1" i="0" u="none" strike="noStrike" dirty="0">
                        <a:solidFill>
                          <a:srgbClr val="000000"/>
                        </a:solidFill>
                        <a:effectLst/>
                        <a:latin typeface="Calibri" panose="020F0502020204030204" pitchFamily="34" charset="0"/>
                      </a:endParaRPr>
                    </a:p>
                  </a:txBody>
                  <a:tcPr marL="7464" marR="7464" marT="7464" marB="0" anchor="b">
                    <a:solidFill>
                      <a:schemeClr val="bg1"/>
                    </a:solidFill>
                  </a:tcPr>
                </a:tc>
                <a:extLst>
                  <a:ext uri="{0D108BD9-81ED-4DB2-BD59-A6C34878D82A}">
                    <a16:rowId xmlns:a16="http://schemas.microsoft.com/office/drawing/2014/main" val="1923879401"/>
                  </a:ext>
                </a:extLst>
              </a:tr>
              <a:tr h="116152">
                <a:tc>
                  <a:txBody>
                    <a:bodyPr/>
                    <a:lstStyle/>
                    <a:p>
                      <a:pPr algn="l" fontAlgn="b"/>
                      <a:r>
                        <a:rPr lang="en-US" sz="1200" u="none" strike="noStrike" dirty="0">
                          <a:effectLst/>
                        </a:rPr>
                        <a:t>A-1</a:t>
                      </a:r>
                      <a:endParaRPr lang="en-US" sz="1200" b="0" i="0" u="none" strike="noStrike" dirty="0">
                        <a:solidFill>
                          <a:srgbClr val="000000"/>
                        </a:solidFill>
                        <a:effectLst/>
                        <a:latin typeface="Calibri" panose="020F0502020204030204" pitchFamily="34" charset="0"/>
                      </a:endParaRPr>
                    </a:p>
                  </a:txBody>
                  <a:tcPr marL="7464" marR="7464" marT="7464" marB="0" anchor="b"/>
                </a:tc>
                <a:tc>
                  <a:txBody>
                    <a:bodyPr/>
                    <a:lstStyle/>
                    <a:p>
                      <a:pPr algn="l" fontAlgn="b"/>
                      <a:r>
                        <a:rPr lang="en-US" sz="1200" u="none" strike="noStrike" dirty="0">
                          <a:effectLst/>
                        </a:rPr>
                        <a:t>Oman Chlorine SAOG</a:t>
                      </a:r>
                      <a:endParaRPr lang="en-US" sz="1200" b="0" i="0" u="none" strike="noStrike" dirty="0">
                        <a:solidFill>
                          <a:srgbClr val="000000"/>
                        </a:solidFill>
                        <a:effectLst/>
                        <a:latin typeface="Calibri" panose="020F0502020204030204" pitchFamily="34" charset="0"/>
                      </a:endParaRPr>
                    </a:p>
                  </a:txBody>
                  <a:tcPr marL="7464" marR="7464" marT="7464" marB="0" anchor="b"/>
                </a:tc>
                <a:tc>
                  <a:txBody>
                    <a:bodyPr/>
                    <a:lstStyle/>
                    <a:p>
                      <a:pPr algn="ctr" fontAlgn="b"/>
                      <a:r>
                        <a:rPr lang="en-US" sz="1200" u="none" strike="noStrike" dirty="0">
                          <a:effectLst/>
                        </a:rPr>
                        <a:t>22.11%</a:t>
                      </a:r>
                      <a:endParaRPr lang="en-US" sz="1200" b="0" i="0" u="none" strike="noStrike" dirty="0">
                        <a:solidFill>
                          <a:srgbClr val="000000"/>
                        </a:solidFill>
                        <a:effectLst/>
                        <a:latin typeface="Calibri" panose="020F0502020204030204" pitchFamily="34" charset="0"/>
                      </a:endParaRPr>
                    </a:p>
                  </a:txBody>
                  <a:tcPr marL="7464" marR="7464" marT="7464" marB="0" anchor="b"/>
                </a:tc>
                <a:tc>
                  <a:txBody>
                    <a:bodyPr/>
                    <a:lstStyle/>
                    <a:p>
                      <a:pPr algn="r" fontAlgn="b"/>
                      <a:r>
                        <a:rPr lang="en-US" sz="1100" b="0" i="0" u="none" strike="noStrike">
                          <a:solidFill>
                            <a:srgbClr val="000000"/>
                          </a:solidFill>
                          <a:effectLst/>
                          <a:latin typeface="Calibri" panose="020F0502020204030204" pitchFamily="34" charset="0"/>
                        </a:rPr>
                        <a:t>           7,989 </a:t>
                      </a:r>
                    </a:p>
                  </a:txBody>
                  <a:tcPr marL="9525" marR="9525" marT="9525" marB="0" anchor="b"/>
                </a:tc>
                <a:tc>
                  <a:txBody>
                    <a:bodyPr/>
                    <a:lstStyle/>
                    <a:p>
                      <a:pPr algn="r" fontAlgn="b"/>
                      <a:r>
                        <a:rPr lang="en-US" sz="1100" b="0" i="0" u="none" strike="noStrike">
                          <a:solidFill>
                            <a:srgbClr val="000000"/>
                          </a:solidFill>
                          <a:effectLst/>
                          <a:latin typeface="Calibri" panose="020F0502020204030204" pitchFamily="34" charset="0"/>
                        </a:rPr>
                        <a:t>12.0%</a:t>
                      </a:r>
                    </a:p>
                  </a:txBody>
                  <a:tcPr marL="9525" marR="9525" marT="9525" marB="0" anchor="b"/>
                </a:tc>
                <a:tc>
                  <a:txBody>
                    <a:bodyPr/>
                    <a:lstStyle/>
                    <a:p>
                      <a:pPr algn="r" fontAlgn="b"/>
                      <a:endParaRPr lang="en-US" sz="1100" b="0" i="0" u="none" strike="noStrike" dirty="0">
                        <a:solidFill>
                          <a:srgbClr val="000000"/>
                        </a:solidFill>
                        <a:effectLst/>
                        <a:latin typeface="Calibri" panose="020F0502020204030204" pitchFamily="34" charset="0"/>
                      </a:endParaRPr>
                    </a:p>
                  </a:txBody>
                  <a:tcPr marL="9525" marR="9525" marT="9525" marB="0" anchor="b">
                    <a:solidFill>
                      <a:schemeClr val="bg1"/>
                    </a:solidFill>
                  </a:tcPr>
                </a:tc>
                <a:extLst>
                  <a:ext uri="{0D108BD9-81ED-4DB2-BD59-A6C34878D82A}">
                    <a16:rowId xmlns:a16="http://schemas.microsoft.com/office/drawing/2014/main" val="306386435"/>
                  </a:ext>
                </a:extLst>
              </a:tr>
              <a:tr h="116152">
                <a:tc>
                  <a:txBody>
                    <a:bodyPr/>
                    <a:lstStyle/>
                    <a:p>
                      <a:pPr algn="l" fontAlgn="b"/>
                      <a:r>
                        <a:rPr lang="en-US" sz="1200" u="none" strike="noStrike" dirty="0">
                          <a:effectLst/>
                        </a:rPr>
                        <a:t>A-2</a:t>
                      </a:r>
                      <a:endParaRPr lang="en-US" sz="1200" b="0" i="0" u="none" strike="noStrike" dirty="0">
                        <a:solidFill>
                          <a:srgbClr val="000000"/>
                        </a:solidFill>
                        <a:effectLst/>
                        <a:latin typeface="Calibri" panose="020F0502020204030204" pitchFamily="34" charset="0"/>
                      </a:endParaRPr>
                    </a:p>
                  </a:txBody>
                  <a:tcPr marL="7464" marR="7464" marT="7464" marB="0" anchor="b"/>
                </a:tc>
                <a:tc>
                  <a:txBody>
                    <a:bodyPr/>
                    <a:lstStyle/>
                    <a:p>
                      <a:pPr algn="l" fontAlgn="b"/>
                      <a:r>
                        <a:rPr lang="en-US" sz="1200" u="none" strike="noStrike" dirty="0">
                          <a:effectLst/>
                        </a:rPr>
                        <a:t>National Detergent SAOG</a:t>
                      </a:r>
                      <a:endParaRPr lang="en-US" sz="1200" b="0" i="0" u="none" strike="noStrike" dirty="0">
                        <a:solidFill>
                          <a:srgbClr val="000000"/>
                        </a:solidFill>
                        <a:effectLst/>
                        <a:latin typeface="Calibri" panose="020F0502020204030204" pitchFamily="34" charset="0"/>
                      </a:endParaRPr>
                    </a:p>
                  </a:txBody>
                  <a:tcPr marL="7464" marR="7464" marT="7464" marB="0" anchor="b"/>
                </a:tc>
                <a:tc>
                  <a:txBody>
                    <a:bodyPr/>
                    <a:lstStyle/>
                    <a:p>
                      <a:pPr algn="ctr" fontAlgn="b"/>
                      <a:r>
                        <a:rPr lang="en-US" sz="1200" u="none" strike="noStrike" dirty="0">
                          <a:effectLst/>
                        </a:rPr>
                        <a:t>25.24%</a:t>
                      </a:r>
                      <a:endParaRPr lang="en-US" sz="1200" b="0" i="0" u="none" strike="noStrike" dirty="0">
                        <a:solidFill>
                          <a:srgbClr val="000000"/>
                        </a:solidFill>
                        <a:effectLst/>
                        <a:latin typeface="Calibri" panose="020F0502020204030204" pitchFamily="34" charset="0"/>
                      </a:endParaRPr>
                    </a:p>
                  </a:txBody>
                  <a:tcPr marL="7464" marR="7464" marT="7464" marB="0" anchor="b"/>
                </a:tc>
                <a:tc>
                  <a:txBody>
                    <a:bodyPr/>
                    <a:lstStyle/>
                    <a:p>
                      <a:pPr algn="r" fontAlgn="b"/>
                      <a:r>
                        <a:rPr lang="en-US" sz="1100" b="0" i="0" u="none" strike="noStrike">
                          <a:solidFill>
                            <a:srgbClr val="000000"/>
                          </a:solidFill>
                          <a:effectLst/>
                          <a:latin typeface="Calibri" panose="020F0502020204030204" pitchFamily="34" charset="0"/>
                        </a:rPr>
                        <a:t>           5,423 </a:t>
                      </a:r>
                    </a:p>
                  </a:txBody>
                  <a:tcPr marL="9525" marR="9525" marT="9525" marB="0" anchor="b"/>
                </a:tc>
                <a:tc>
                  <a:txBody>
                    <a:bodyPr/>
                    <a:lstStyle/>
                    <a:p>
                      <a:pPr algn="r" fontAlgn="b"/>
                      <a:r>
                        <a:rPr lang="en-US" sz="1100" b="0" i="0" u="none" strike="noStrike">
                          <a:solidFill>
                            <a:srgbClr val="000000"/>
                          </a:solidFill>
                          <a:effectLst/>
                          <a:latin typeface="Calibri" panose="020F0502020204030204" pitchFamily="34" charset="0"/>
                        </a:rPr>
                        <a:t>8.2%</a:t>
                      </a:r>
                    </a:p>
                  </a:txBody>
                  <a:tcPr marL="9525" marR="9525" marT="9525" marB="0" anchor="b"/>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solidFill>
                      <a:schemeClr val="bg1"/>
                    </a:solidFill>
                  </a:tcPr>
                </a:tc>
                <a:extLst>
                  <a:ext uri="{0D108BD9-81ED-4DB2-BD59-A6C34878D82A}">
                    <a16:rowId xmlns:a16="http://schemas.microsoft.com/office/drawing/2014/main" val="81422126"/>
                  </a:ext>
                </a:extLst>
              </a:tr>
              <a:tr h="116152">
                <a:tc>
                  <a:txBody>
                    <a:bodyPr/>
                    <a:lstStyle/>
                    <a:p>
                      <a:pPr algn="l" fontAlgn="b"/>
                      <a:r>
                        <a:rPr lang="en-US" sz="1200" u="none" strike="noStrike" dirty="0">
                          <a:effectLst/>
                        </a:rPr>
                        <a:t>A-3</a:t>
                      </a:r>
                      <a:endParaRPr lang="en-US" sz="1200" b="0" i="0" u="none" strike="noStrike" dirty="0">
                        <a:solidFill>
                          <a:srgbClr val="000000"/>
                        </a:solidFill>
                        <a:effectLst/>
                        <a:latin typeface="Calibri" panose="020F0502020204030204" pitchFamily="34" charset="0"/>
                      </a:endParaRPr>
                    </a:p>
                  </a:txBody>
                  <a:tcPr marL="7464" marR="7464" marT="7464" marB="0" anchor="b"/>
                </a:tc>
                <a:tc>
                  <a:txBody>
                    <a:bodyPr/>
                    <a:lstStyle/>
                    <a:p>
                      <a:pPr algn="l" fontAlgn="b"/>
                      <a:r>
                        <a:rPr lang="en-US" sz="1200" u="none" strike="noStrike" dirty="0">
                          <a:effectLst/>
                        </a:rPr>
                        <a:t>Arabia Falcon Insurance SAOG</a:t>
                      </a:r>
                      <a:endParaRPr lang="en-US" sz="1200" b="0" i="0" u="none" strike="noStrike" dirty="0">
                        <a:solidFill>
                          <a:srgbClr val="000000"/>
                        </a:solidFill>
                        <a:effectLst/>
                        <a:latin typeface="Calibri" panose="020F0502020204030204" pitchFamily="34" charset="0"/>
                      </a:endParaRPr>
                    </a:p>
                  </a:txBody>
                  <a:tcPr marL="7464" marR="7464" marT="7464" marB="0" anchor="b"/>
                </a:tc>
                <a:tc>
                  <a:txBody>
                    <a:bodyPr/>
                    <a:lstStyle/>
                    <a:p>
                      <a:pPr algn="ctr" fontAlgn="b"/>
                      <a:r>
                        <a:rPr lang="en-US" sz="1200" u="none" strike="noStrike" dirty="0">
                          <a:effectLst/>
                        </a:rPr>
                        <a:t>22.62%</a:t>
                      </a:r>
                      <a:endParaRPr lang="en-US" sz="1200" b="0" i="0" u="none" strike="noStrike" dirty="0">
                        <a:solidFill>
                          <a:srgbClr val="000000"/>
                        </a:solidFill>
                        <a:effectLst/>
                        <a:latin typeface="Calibri" panose="020F0502020204030204" pitchFamily="34" charset="0"/>
                      </a:endParaRPr>
                    </a:p>
                  </a:txBody>
                  <a:tcPr marL="7464" marR="7464" marT="7464" marB="0" anchor="b"/>
                </a:tc>
                <a:tc>
                  <a:txBody>
                    <a:bodyPr/>
                    <a:lstStyle/>
                    <a:p>
                      <a:pPr algn="r" fontAlgn="b"/>
                      <a:r>
                        <a:rPr lang="en-US" sz="1100" b="0" i="0" u="none" strike="noStrike">
                          <a:solidFill>
                            <a:srgbClr val="000000"/>
                          </a:solidFill>
                          <a:effectLst/>
                          <a:latin typeface="Calibri" panose="020F0502020204030204" pitchFamily="34" charset="0"/>
                        </a:rPr>
                        <a:t>           5,192 </a:t>
                      </a:r>
                    </a:p>
                  </a:txBody>
                  <a:tcPr marL="9525" marR="9525" marT="9525" marB="0" anchor="b"/>
                </a:tc>
                <a:tc>
                  <a:txBody>
                    <a:bodyPr/>
                    <a:lstStyle/>
                    <a:p>
                      <a:pPr algn="r" fontAlgn="b"/>
                      <a:r>
                        <a:rPr lang="en-US" sz="1100" b="0" i="0" u="none" strike="noStrike">
                          <a:solidFill>
                            <a:srgbClr val="000000"/>
                          </a:solidFill>
                          <a:effectLst/>
                          <a:latin typeface="Calibri" panose="020F0502020204030204" pitchFamily="34" charset="0"/>
                        </a:rPr>
                        <a:t>7.8%</a:t>
                      </a:r>
                    </a:p>
                  </a:txBody>
                  <a:tcPr marL="9525" marR="9525" marT="9525" marB="0" anchor="b"/>
                </a:tc>
                <a:tc>
                  <a:txBody>
                    <a:bodyPr/>
                    <a:lstStyle/>
                    <a:p>
                      <a:pPr algn="r" fontAlgn="b"/>
                      <a:endParaRPr lang="en-US" sz="1100" b="0" i="0" u="none" strike="noStrike" dirty="0">
                        <a:solidFill>
                          <a:srgbClr val="000000"/>
                        </a:solidFill>
                        <a:effectLst/>
                        <a:latin typeface="Calibri" panose="020F0502020204030204" pitchFamily="34" charset="0"/>
                      </a:endParaRPr>
                    </a:p>
                  </a:txBody>
                  <a:tcPr marL="9525" marR="9525" marT="9525" marB="0" anchor="b">
                    <a:solidFill>
                      <a:schemeClr val="bg1"/>
                    </a:solidFill>
                  </a:tcPr>
                </a:tc>
                <a:extLst>
                  <a:ext uri="{0D108BD9-81ED-4DB2-BD59-A6C34878D82A}">
                    <a16:rowId xmlns:a16="http://schemas.microsoft.com/office/drawing/2014/main" val="3107405218"/>
                  </a:ext>
                </a:extLst>
              </a:tr>
              <a:tr h="116152">
                <a:tc>
                  <a:txBody>
                    <a:bodyPr/>
                    <a:lstStyle/>
                    <a:p>
                      <a:pPr algn="l" fontAlgn="b"/>
                      <a:r>
                        <a:rPr lang="en-US" sz="1200" u="none" strike="noStrike" dirty="0">
                          <a:effectLst/>
                        </a:rPr>
                        <a:t>A-4</a:t>
                      </a:r>
                      <a:endParaRPr lang="en-US" sz="1200" b="0" i="0" u="none" strike="noStrike" dirty="0">
                        <a:solidFill>
                          <a:srgbClr val="000000"/>
                        </a:solidFill>
                        <a:effectLst/>
                        <a:latin typeface="Calibri" panose="020F0502020204030204" pitchFamily="34" charset="0"/>
                      </a:endParaRPr>
                    </a:p>
                  </a:txBody>
                  <a:tcPr marL="7464" marR="7464" marT="7464" marB="0" anchor="b"/>
                </a:tc>
                <a:tc>
                  <a:txBody>
                    <a:bodyPr/>
                    <a:lstStyle/>
                    <a:p>
                      <a:pPr algn="l" fontAlgn="b"/>
                      <a:r>
                        <a:rPr lang="en-US" sz="1200" u="none" strike="noStrike" dirty="0">
                          <a:effectLst/>
                        </a:rPr>
                        <a:t>Alruwad School SAOC</a:t>
                      </a:r>
                      <a:endParaRPr lang="en-US" sz="1200" b="0" i="0" u="none" strike="noStrike" dirty="0">
                        <a:solidFill>
                          <a:srgbClr val="000000"/>
                        </a:solidFill>
                        <a:effectLst/>
                        <a:latin typeface="Calibri" panose="020F0502020204030204" pitchFamily="34" charset="0"/>
                      </a:endParaRPr>
                    </a:p>
                  </a:txBody>
                  <a:tcPr marL="7464" marR="7464" marT="7464" marB="0" anchor="b"/>
                </a:tc>
                <a:tc>
                  <a:txBody>
                    <a:bodyPr/>
                    <a:lstStyle/>
                    <a:p>
                      <a:pPr algn="ctr" fontAlgn="b"/>
                      <a:r>
                        <a:rPr lang="en-US" sz="1200" u="none" strike="noStrike" dirty="0">
                          <a:effectLst/>
                        </a:rPr>
                        <a:t>43.51%</a:t>
                      </a:r>
                      <a:endParaRPr lang="en-US" sz="1200" b="0" i="0" u="none" strike="noStrike" dirty="0">
                        <a:solidFill>
                          <a:srgbClr val="000000"/>
                        </a:solidFill>
                        <a:effectLst/>
                        <a:latin typeface="Calibri" panose="020F0502020204030204" pitchFamily="34" charset="0"/>
                      </a:endParaRPr>
                    </a:p>
                  </a:txBody>
                  <a:tcPr marL="7464" marR="7464" marT="7464" marB="0" anchor="b"/>
                </a:tc>
                <a:tc>
                  <a:txBody>
                    <a:bodyPr/>
                    <a:lstStyle/>
                    <a:p>
                      <a:pPr algn="r" fontAlgn="b"/>
                      <a:r>
                        <a:rPr lang="en-US" sz="1100" b="0" i="0" u="none" strike="noStrike">
                          <a:solidFill>
                            <a:srgbClr val="000000"/>
                          </a:solidFill>
                          <a:effectLst/>
                          <a:latin typeface="Calibri" panose="020F0502020204030204" pitchFamily="34" charset="0"/>
                        </a:rPr>
                        <a:t>           3,464 </a:t>
                      </a:r>
                    </a:p>
                  </a:txBody>
                  <a:tcPr marL="9525" marR="9525" marT="9525" marB="0" anchor="b"/>
                </a:tc>
                <a:tc>
                  <a:txBody>
                    <a:bodyPr/>
                    <a:lstStyle/>
                    <a:p>
                      <a:pPr algn="r" fontAlgn="b"/>
                      <a:r>
                        <a:rPr lang="en-US" sz="1100" b="0" i="0" u="none" strike="noStrike">
                          <a:solidFill>
                            <a:srgbClr val="000000"/>
                          </a:solidFill>
                          <a:effectLst/>
                          <a:latin typeface="Calibri" panose="020F0502020204030204" pitchFamily="34" charset="0"/>
                        </a:rPr>
                        <a:t>5.2%</a:t>
                      </a:r>
                    </a:p>
                  </a:txBody>
                  <a:tcPr marL="9525" marR="9525" marT="9525" marB="0" anchor="b"/>
                </a:tc>
                <a:tc>
                  <a:txBody>
                    <a:bodyPr/>
                    <a:lstStyle/>
                    <a:p>
                      <a:pPr algn="r" fontAlgn="b"/>
                      <a:endParaRPr lang="en-US" sz="1100" b="0" i="0" u="none" strike="noStrike" dirty="0">
                        <a:solidFill>
                          <a:srgbClr val="000000"/>
                        </a:solidFill>
                        <a:effectLst/>
                        <a:latin typeface="Calibri" panose="020F0502020204030204" pitchFamily="34" charset="0"/>
                      </a:endParaRPr>
                    </a:p>
                  </a:txBody>
                  <a:tcPr marL="9525" marR="9525" marT="9525" marB="0" anchor="b">
                    <a:solidFill>
                      <a:schemeClr val="bg1"/>
                    </a:solidFill>
                  </a:tcPr>
                </a:tc>
                <a:extLst>
                  <a:ext uri="{0D108BD9-81ED-4DB2-BD59-A6C34878D82A}">
                    <a16:rowId xmlns:a16="http://schemas.microsoft.com/office/drawing/2014/main" val="3433368427"/>
                  </a:ext>
                </a:extLst>
              </a:tr>
              <a:tr h="116152">
                <a:tc>
                  <a:txBody>
                    <a:bodyPr/>
                    <a:lstStyle/>
                    <a:p>
                      <a:pPr algn="l" fontAlgn="b"/>
                      <a:r>
                        <a:rPr lang="en-US" sz="1200" u="none" strike="noStrike" dirty="0">
                          <a:effectLst/>
                        </a:rPr>
                        <a:t>A-5</a:t>
                      </a:r>
                      <a:endParaRPr lang="en-US" sz="1200" b="0" i="0" u="none" strike="noStrike" dirty="0">
                        <a:solidFill>
                          <a:srgbClr val="000000"/>
                        </a:solidFill>
                        <a:effectLst/>
                        <a:latin typeface="Calibri" panose="020F0502020204030204" pitchFamily="34" charset="0"/>
                      </a:endParaRPr>
                    </a:p>
                  </a:txBody>
                  <a:tcPr marL="7464" marR="7464" marT="7464" marB="0" anchor="b"/>
                </a:tc>
                <a:tc>
                  <a:txBody>
                    <a:bodyPr/>
                    <a:lstStyle/>
                    <a:p>
                      <a:pPr algn="l" fontAlgn="b"/>
                      <a:r>
                        <a:rPr lang="en-US" sz="1200" u="none" strike="noStrike" dirty="0">
                          <a:effectLst/>
                        </a:rPr>
                        <a:t>Voltamp Energy SAOG </a:t>
                      </a:r>
                      <a:endParaRPr lang="en-US" sz="1200" b="0" i="0" u="none" strike="noStrike" dirty="0">
                        <a:solidFill>
                          <a:srgbClr val="000000"/>
                        </a:solidFill>
                        <a:effectLst/>
                        <a:latin typeface="Calibri" panose="020F0502020204030204" pitchFamily="34" charset="0"/>
                      </a:endParaRPr>
                    </a:p>
                  </a:txBody>
                  <a:tcPr marL="7464" marR="7464" marT="7464" marB="0" anchor="b"/>
                </a:tc>
                <a:tc>
                  <a:txBody>
                    <a:bodyPr/>
                    <a:lstStyle/>
                    <a:p>
                      <a:pPr algn="ctr" fontAlgn="b"/>
                      <a:r>
                        <a:rPr lang="en-US" sz="1200" u="none" strike="noStrike" dirty="0">
                          <a:effectLst/>
                        </a:rPr>
                        <a:t>15.00%</a:t>
                      </a:r>
                      <a:endParaRPr lang="en-US" sz="1200" b="0" i="0" u="none" strike="noStrike" dirty="0">
                        <a:solidFill>
                          <a:srgbClr val="000000"/>
                        </a:solidFill>
                        <a:effectLst/>
                        <a:latin typeface="Calibri" panose="020F0502020204030204" pitchFamily="34" charset="0"/>
                      </a:endParaRPr>
                    </a:p>
                  </a:txBody>
                  <a:tcPr marL="7464" marR="7464" marT="7464" marB="0" anchor="b"/>
                </a:tc>
                <a:tc>
                  <a:txBody>
                    <a:bodyPr/>
                    <a:lstStyle/>
                    <a:p>
                      <a:pPr algn="r" fontAlgn="b"/>
                      <a:r>
                        <a:rPr lang="en-US" sz="1100" b="0" i="0" u="none" strike="noStrike">
                          <a:solidFill>
                            <a:srgbClr val="000000"/>
                          </a:solidFill>
                          <a:effectLst/>
                          <a:latin typeface="Calibri" panose="020F0502020204030204" pitchFamily="34" charset="0"/>
                        </a:rPr>
                        <a:t>           2,894 </a:t>
                      </a:r>
                    </a:p>
                  </a:txBody>
                  <a:tcPr marL="9525" marR="9525" marT="9525" marB="0" anchor="b"/>
                </a:tc>
                <a:tc>
                  <a:txBody>
                    <a:bodyPr/>
                    <a:lstStyle/>
                    <a:p>
                      <a:pPr algn="r" fontAlgn="b"/>
                      <a:r>
                        <a:rPr lang="en-US" sz="1100" b="0" i="0" u="none" strike="noStrike">
                          <a:solidFill>
                            <a:srgbClr val="000000"/>
                          </a:solidFill>
                          <a:effectLst/>
                          <a:latin typeface="Calibri" panose="020F0502020204030204" pitchFamily="34" charset="0"/>
                        </a:rPr>
                        <a:t>4.4%</a:t>
                      </a:r>
                    </a:p>
                  </a:txBody>
                  <a:tcPr marL="9525" marR="9525" marT="9525" marB="0" anchor="b"/>
                </a:tc>
                <a:tc>
                  <a:txBody>
                    <a:bodyPr/>
                    <a:lstStyle/>
                    <a:p>
                      <a:pPr algn="r" fontAlgn="b"/>
                      <a:endParaRPr lang="en-US" sz="1100" b="0" i="0" u="none" strike="noStrike" dirty="0">
                        <a:solidFill>
                          <a:srgbClr val="000000"/>
                        </a:solidFill>
                        <a:effectLst/>
                        <a:latin typeface="Calibri" panose="020F0502020204030204" pitchFamily="34" charset="0"/>
                      </a:endParaRPr>
                    </a:p>
                  </a:txBody>
                  <a:tcPr marL="9525" marR="9525" marT="9525" marB="0" anchor="b">
                    <a:solidFill>
                      <a:schemeClr val="bg1"/>
                    </a:solidFill>
                  </a:tcPr>
                </a:tc>
                <a:extLst>
                  <a:ext uri="{0D108BD9-81ED-4DB2-BD59-A6C34878D82A}">
                    <a16:rowId xmlns:a16="http://schemas.microsoft.com/office/drawing/2014/main" val="2933837508"/>
                  </a:ext>
                </a:extLst>
              </a:tr>
              <a:tr h="116152">
                <a:tc>
                  <a:txBody>
                    <a:bodyPr/>
                    <a:lstStyle/>
                    <a:p>
                      <a:pPr algn="l" fontAlgn="b"/>
                      <a:r>
                        <a:rPr lang="en-US" sz="1200" u="none" strike="noStrike" dirty="0">
                          <a:effectLst/>
                        </a:rPr>
                        <a:t>A-6</a:t>
                      </a:r>
                      <a:endParaRPr lang="en-US" sz="1200" b="0" i="0" u="none" strike="noStrike" dirty="0">
                        <a:solidFill>
                          <a:srgbClr val="000000"/>
                        </a:solidFill>
                        <a:effectLst/>
                        <a:latin typeface="Calibri" panose="020F0502020204030204" pitchFamily="34" charset="0"/>
                      </a:endParaRPr>
                    </a:p>
                  </a:txBody>
                  <a:tcPr marL="7464" marR="7464" marT="7464" marB="0" anchor="b"/>
                </a:tc>
                <a:tc>
                  <a:txBody>
                    <a:bodyPr/>
                    <a:lstStyle/>
                    <a:p>
                      <a:pPr algn="l" fontAlgn="b"/>
                      <a:r>
                        <a:rPr lang="en-US" sz="1200" u="none" strike="noStrike" dirty="0">
                          <a:effectLst/>
                        </a:rPr>
                        <a:t>National Biscuit SAOG</a:t>
                      </a:r>
                      <a:endParaRPr lang="en-US" sz="1200" b="0" i="0" u="none" strike="noStrike" dirty="0">
                        <a:solidFill>
                          <a:srgbClr val="000000"/>
                        </a:solidFill>
                        <a:effectLst/>
                        <a:latin typeface="Calibri" panose="020F0502020204030204" pitchFamily="34" charset="0"/>
                      </a:endParaRPr>
                    </a:p>
                  </a:txBody>
                  <a:tcPr marL="7464" marR="7464" marT="7464" marB="0" anchor="b"/>
                </a:tc>
                <a:tc>
                  <a:txBody>
                    <a:bodyPr/>
                    <a:lstStyle/>
                    <a:p>
                      <a:pPr algn="ctr" fontAlgn="b"/>
                      <a:r>
                        <a:rPr lang="en-US" sz="1200" u="none" strike="noStrike" dirty="0">
                          <a:effectLst/>
                        </a:rPr>
                        <a:t>29.22%</a:t>
                      </a:r>
                      <a:endParaRPr lang="en-US" sz="1200" b="0" i="0" u="none" strike="noStrike" dirty="0">
                        <a:solidFill>
                          <a:srgbClr val="000000"/>
                        </a:solidFill>
                        <a:effectLst/>
                        <a:latin typeface="Calibri" panose="020F0502020204030204" pitchFamily="34" charset="0"/>
                      </a:endParaRPr>
                    </a:p>
                  </a:txBody>
                  <a:tcPr marL="7464" marR="7464" marT="7464" marB="0" anchor="b"/>
                </a:tc>
                <a:tc>
                  <a:txBody>
                    <a:bodyPr/>
                    <a:lstStyle/>
                    <a:p>
                      <a:pPr algn="r" fontAlgn="b"/>
                      <a:r>
                        <a:rPr lang="en-US" sz="1100" b="0" i="0" u="none" strike="noStrike">
                          <a:solidFill>
                            <a:srgbClr val="000000"/>
                          </a:solidFill>
                          <a:effectLst/>
                          <a:latin typeface="Calibri" panose="020F0502020204030204" pitchFamily="34" charset="0"/>
                        </a:rPr>
                        <a:t>           2,600 </a:t>
                      </a:r>
                    </a:p>
                  </a:txBody>
                  <a:tcPr marL="9525" marR="9525" marT="9525" marB="0" anchor="b"/>
                </a:tc>
                <a:tc>
                  <a:txBody>
                    <a:bodyPr/>
                    <a:lstStyle/>
                    <a:p>
                      <a:pPr algn="r" fontAlgn="b"/>
                      <a:r>
                        <a:rPr lang="en-US" sz="1100" b="0" i="0" u="none" strike="noStrike">
                          <a:solidFill>
                            <a:srgbClr val="000000"/>
                          </a:solidFill>
                          <a:effectLst/>
                          <a:latin typeface="Calibri" panose="020F0502020204030204" pitchFamily="34" charset="0"/>
                        </a:rPr>
                        <a:t>3.9%</a:t>
                      </a:r>
                    </a:p>
                  </a:txBody>
                  <a:tcPr marL="9525" marR="9525" marT="9525" marB="0" anchor="b"/>
                </a:tc>
                <a:tc>
                  <a:txBody>
                    <a:bodyPr/>
                    <a:lstStyle/>
                    <a:p>
                      <a:pPr algn="r" fontAlgn="b"/>
                      <a:endParaRPr lang="en-US" sz="1100" b="0" i="0" u="none" strike="noStrike" dirty="0">
                        <a:solidFill>
                          <a:srgbClr val="000000"/>
                        </a:solidFill>
                        <a:effectLst/>
                        <a:latin typeface="Calibri" panose="020F0502020204030204" pitchFamily="34" charset="0"/>
                      </a:endParaRPr>
                    </a:p>
                  </a:txBody>
                  <a:tcPr marL="9525" marR="9525" marT="9525" marB="0" anchor="b">
                    <a:solidFill>
                      <a:schemeClr val="bg1"/>
                    </a:solidFill>
                  </a:tcPr>
                </a:tc>
                <a:extLst>
                  <a:ext uri="{0D108BD9-81ED-4DB2-BD59-A6C34878D82A}">
                    <a16:rowId xmlns:a16="http://schemas.microsoft.com/office/drawing/2014/main" val="1071281163"/>
                  </a:ext>
                </a:extLst>
              </a:tr>
              <a:tr h="116152">
                <a:tc>
                  <a:txBody>
                    <a:bodyPr/>
                    <a:lstStyle/>
                    <a:p>
                      <a:pPr algn="l" fontAlgn="b"/>
                      <a:r>
                        <a:rPr lang="en-US" sz="1200" u="none" strike="noStrike" dirty="0">
                          <a:effectLst/>
                        </a:rPr>
                        <a:t>A-7</a:t>
                      </a:r>
                      <a:endParaRPr lang="en-US" sz="1200" b="0" i="0" u="none" strike="noStrike" dirty="0">
                        <a:solidFill>
                          <a:srgbClr val="000000"/>
                        </a:solidFill>
                        <a:effectLst/>
                        <a:latin typeface="Calibri" panose="020F0502020204030204" pitchFamily="34" charset="0"/>
                      </a:endParaRPr>
                    </a:p>
                  </a:txBody>
                  <a:tcPr marL="7464" marR="7464" marT="7464" marB="0" anchor="b"/>
                </a:tc>
                <a:tc>
                  <a:txBody>
                    <a:bodyPr/>
                    <a:lstStyle/>
                    <a:p>
                      <a:pPr algn="l" fontAlgn="b"/>
                      <a:r>
                        <a:rPr lang="en-US" sz="1200" u="none" strike="noStrike" dirty="0">
                          <a:effectLst/>
                        </a:rPr>
                        <a:t>Al Maha Ceramics SAOG </a:t>
                      </a:r>
                      <a:endParaRPr lang="en-US" sz="1200" b="0" i="0" u="none" strike="noStrike" dirty="0">
                        <a:solidFill>
                          <a:srgbClr val="000000"/>
                        </a:solidFill>
                        <a:effectLst/>
                        <a:latin typeface="Calibri" panose="020F0502020204030204" pitchFamily="34" charset="0"/>
                      </a:endParaRPr>
                    </a:p>
                  </a:txBody>
                  <a:tcPr marL="7464" marR="7464" marT="7464" marB="0" anchor="b"/>
                </a:tc>
                <a:tc>
                  <a:txBody>
                    <a:bodyPr/>
                    <a:lstStyle/>
                    <a:p>
                      <a:pPr algn="ctr" fontAlgn="b"/>
                      <a:r>
                        <a:rPr lang="en-US" sz="1200" u="none" strike="noStrike" dirty="0">
                          <a:effectLst/>
                        </a:rPr>
                        <a:t>18.74%</a:t>
                      </a:r>
                      <a:endParaRPr lang="en-US" sz="1200" b="0" i="0" u="none" strike="noStrike" dirty="0">
                        <a:solidFill>
                          <a:srgbClr val="000000"/>
                        </a:solidFill>
                        <a:effectLst/>
                        <a:latin typeface="Calibri" panose="020F0502020204030204" pitchFamily="34" charset="0"/>
                      </a:endParaRPr>
                    </a:p>
                  </a:txBody>
                  <a:tcPr marL="7464" marR="7464" marT="7464" marB="0" anchor="b"/>
                </a:tc>
                <a:tc>
                  <a:txBody>
                    <a:bodyPr/>
                    <a:lstStyle/>
                    <a:p>
                      <a:pPr algn="r" fontAlgn="b"/>
                      <a:r>
                        <a:rPr lang="en-US" sz="1100" b="0" i="0" u="none" strike="noStrike" dirty="0">
                          <a:solidFill>
                            <a:srgbClr val="000000"/>
                          </a:solidFill>
                          <a:effectLst/>
                          <a:latin typeface="Calibri" panose="020F0502020204030204" pitchFamily="34" charset="0"/>
                        </a:rPr>
                        <a:t>           1,830 </a:t>
                      </a:r>
                    </a:p>
                  </a:txBody>
                  <a:tcPr marL="9525" marR="9525" marT="9525" marB="0" anchor="b"/>
                </a:tc>
                <a:tc>
                  <a:txBody>
                    <a:bodyPr/>
                    <a:lstStyle/>
                    <a:p>
                      <a:pPr algn="r" fontAlgn="b"/>
                      <a:r>
                        <a:rPr lang="en-US" sz="1100" b="0" i="0" u="none" strike="noStrike" dirty="0">
                          <a:solidFill>
                            <a:srgbClr val="000000"/>
                          </a:solidFill>
                          <a:effectLst/>
                          <a:latin typeface="Calibri" panose="020F0502020204030204" pitchFamily="34" charset="0"/>
                        </a:rPr>
                        <a:t>2.8%</a:t>
                      </a:r>
                    </a:p>
                  </a:txBody>
                  <a:tcPr marL="9525" marR="9525" marT="9525" marB="0" anchor="b"/>
                </a:tc>
                <a:tc>
                  <a:txBody>
                    <a:bodyPr/>
                    <a:lstStyle/>
                    <a:p>
                      <a:pPr algn="r" fontAlgn="b"/>
                      <a:endParaRPr lang="en-US" sz="1100" b="0" i="0" u="none" strike="noStrike" dirty="0">
                        <a:solidFill>
                          <a:srgbClr val="000000"/>
                        </a:solidFill>
                        <a:effectLst/>
                        <a:latin typeface="Calibri" panose="020F0502020204030204" pitchFamily="34" charset="0"/>
                      </a:endParaRPr>
                    </a:p>
                  </a:txBody>
                  <a:tcPr marL="9525" marR="9525" marT="9525" marB="0" anchor="b">
                    <a:solidFill>
                      <a:schemeClr val="bg1"/>
                    </a:solidFill>
                  </a:tcPr>
                </a:tc>
                <a:extLst>
                  <a:ext uri="{0D108BD9-81ED-4DB2-BD59-A6C34878D82A}">
                    <a16:rowId xmlns:a16="http://schemas.microsoft.com/office/drawing/2014/main" val="700344059"/>
                  </a:ext>
                </a:extLst>
              </a:tr>
              <a:tr h="227750">
                <a:tc>
                  <a:txBody>
                    <a:bodyPr/>
                    <a:lstStyle/>
                    <a:p>
                      <a:pPr algn="l" fontAlgn="b"/>
                      <a:r>
                        <a:rPr lang="en-US" sz="1200" b="1" u="none" strike="noStrike" dirty="0">
                          <a:effectLst/>
                        </a:rPr>
                        <a:t>B. </a:t>
                      </a:r>
                      <a:endParaRPr lang="en-US" sz="1200" b="1" i="0" u="none" strike="noStrike" dirty="0">
                        <a:solidFill>
                          <a:srgbClr val="000000"/>
                        </a:solidFill>
                        <a:effectLst/>
                        <a:latin typeface="Calibri" panose="020F0502020204030204" pitchFamily="34" charset="0"/>
                      </a:endParaRPr>
                    </a:p>
                  </a:txBody>
                  <a:tcPr marL="7464" marR="7464" marT="7464" marB="0" anchor="b"/>
                </a:tc>
                <a:tc>
                  <a:txBody>
                    <a:bodyPr/>
                    <a:lstStyle/>
                    <a:p>
                      <a:pPr algn="l" fontAlgn="b"/>
                      <a:r>
                        <a:rPr lang="en-US" sz="1200" b="1" u="none" strike="noStrike" dirty="0">
                          <a:effectLst/>
                        </a:rPr>
                        <a:t>Investment at Fair Value- Group Carrying Value </a:t>
                      </a:r>
                      <a:endParaRPr lang="en-US" sz="1200" b="1" i="0" u="none" strike="noStrike" dirty="0">
                        <a:solidFill>
                          <a:srgbClr val="000000"/>
                        </a:solidFill>
                        <a:effectLst/>
                        <a:latin typeface="Calibri" panose="020F0502020204030204" pitchFamily="34" charset="0"/>
                      </a:endParaRPr>
                    </a:p>
                  </a:txBody>
                  <a:tcPr marL="7464" marR="7464" marT="7464" marB="0" anchor="b"/>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7464" marR="7464" marT="7464" marB="0" anchor="b"/>
                </a:tc>
                <a:tc>
                  <a:txBody>
                    <a:bodyPr/>
                    <a:lstStyle/>
                    <a:p>
                      <a:pPr algn="r" fontAlgn="b"/>
                      <a:r>
                        <a:rPr lang="en-US" sz="1200" b="1" u="none" strike="noStrike" dirty="0">
                          <a:effectLst/>
                        </a:rPr>
                        <a:t>32,352</a:t>
                      </a:r>
                      <a:endParaRPr lang="en-US" sz="1200" b="1" i="0" u="none" strike="noStrike" dirty="0">
                        <a:solidFill>
                          <a:srgbClr val="000000"/>
                        </a:solidFill>
                        <a:effectLst/>
                        <a:latin typeface="Calibri" panose="020F0502020204030204" pitchFamily="34" charset="0"/>
                      </a:endParaRPr>
                    </a:p>
                  </a:txBody>
                  <a:tcPr marL="7464" marR="7464" marT="7464" marB="0" anchor="b"/>
                </a:tc>
                <a:tc>
                  <a:txBody>
                    <a:bodyPr/>
                    <a:lstStyle/>
                    <a:p>
                      <a:pPr algn="r" fontAlgn="b"/>
                      <a:r>
                        <a:rPr lang="en-US" sz="1200" b="1" u="none" strike="noStrike" dirty="0">
                          <a:effectLst/>
                        </a:rPr>
                        <a:t>48.7%</a:t>
                      </a:r>
                      <a:endParaRPr lang="en-US" sz="1200" b="1" i="0" u="none" strike="noStrike" dirty="0">
                        <a:solidFill>
                          <a:srgbClr val="000000"/>
                        </a:solidFill>
                        <a:effectLst/>
                        <a:latin typeface="Calibri" panose="020F0502020204030204" pitchFamily="34" charset="0"/>
                      </a:endParaRPr>
                    </a:p>
                  </a:txBody>
                  <a:tcPr marL="7464" marR="7464" marT="7464" marB="0" anchor="b"/>
                </a:tc>
                <a:tc>
                  <a:txBody>
                    <a:bodyPr/>
                    <a:lstStyle/>
                    <a:p>
                      <a:pPr algn="r" fontAlgn="b"/>
                      <a:endParaRPr lang="en-US" sz="1200" b="1" i="0" u="none" strike="noStrike" dirty="0">
                        <a:solidFill>
                          <a:srgbClr val="000000"/>
                        </a:solidFill>
                        <a:effectLst/>
                        <a:latin typeface="Calibri" panose="020F0502020204030204" pitchFamily="34" charset="0"/>
                      </a:endParaRPr>
                    </a:p>
                  </a:txBody>
                  <a:tcPr marL="7464" marR="7464" marT="7464" marB="0" anchor="b">
                    <a:solidFill>
                      <a:schemeClr val="bg1"/>
                    </a:solidFill>
                  </a:tcPr>
                </a:tc>
                <a:extLst>
                  <a:ext uri="{0D108BD9-81ED-4DB2-BD59-A6C34878D82A}">
                    <a16:rowId xmlns:a16="http://schemas.microsoft.com/office/drawing/2014/main" val="3379523100"/>
                  </a:ext>
                </a:extLst>
              </a:tr>
              <a:tr h="117410">
                <a:tc>
                  <a:txBody>
                    <a:bodyPr/>
                    <a:lstStyle/>
                    <a:p>
                      <a:pPr algn="l" fontAlgn="b"/>
                      <a:r>
                        <a:rPr lang="en-US" sz="1200" u="none" strike="noStrike" dirty="0">
                          <a:effectLst/>
                        </a:rPr>
                        <a:t>B-1</a:t>
                      </a:r>
                      <a:endParaRPr lang="en-US" sz="1200" b="0" i="0" u="none" strike="noStrike" dirty="0">
                        <a:solidFill>
                          <a:srgbClr val="000000"/>
                        </a:solidFill>
                        <a:effectLst/>
                        <a:latin typeface="Calibri" panose="020F0502020204030204" pitchFamily="34" charset="0"/>
                      </a:endParaRPr>
                    </a:p>
                  </a:txBody>
                  <a:tcPr marL="7464" marR="7464" marT="7464" marB="0" anchor="b"/>
                </a:tc>
                <a:tc>
                  <a:txBody>
                    <a:bodyPr/>
                    <a:lstStyle/>
                    <a:p>
                      <a:pPr algn="l" fontAlgn="b"/>
                      <a:r>
                        <a:rPr lang="en-US" sz="1200" b="0" i="0" u="none" strike="noStrike" dirty="0">
                          <a:solidFill>
                            <a:srgbClr val="000000"/>
                          </a:solidFill>
                          <a:effectLst/>
                          <a:latin typeface="Calibri" panose="020F0502020204030204" pitchFamily="34" charset="0"/>
                        </a:rPr>
                        <a:t>NBO</a:t>
                      </a:r>
                    </a:p>
                  </a:txBody>
                  <a:tcPr marL="7464" marR="7464" marT="7464" marB="0" anchor="b"/>
                </a:tc>
                <a:tc>
                  <a:txBody>
                    <a:bodyPr/>
                    <a:lstStyle/>
                    <a:p>
                      <a:pPr algn="ctr" fontAlgn="b"/>
                      <a:r>
                        <a:rPr lang="en-US" sz="1200" b="0" i="0" u="none" strike="noStrike" dirty="0">
                          <a:solidFill>
                            <a:srgbClr val="000000"/>
                          </a:solidFill>
                          <a:effectLst/>
                          <a:latin typeface="Calibri" panose="020F0502020204030204" pitchFamily="34" charset="0"/>
                        </a:rPr>
                        <a:t>4.01%</a:t>
                      </a:r>
                    </a:p>
                  </a:txBody>
                  <a:tcPr marL="7464" marR="7464" marT="7464" marB="0" anchor="b"/>
                </a:tc>
                <a:tc>
                  <a:txBody>
                    <a:bodyPr/>
                    <a:lstStyle/>
                    <a:p>
                      <a:pPr algn="r" fontAlgn="b"/>
                      <a:r>
                        <a:rPr lang="en-US" sz="1200" b="0" i="0" u="none" strike="noStrike" dirty="0">
                          <a:solidFill>
                            <a:srgbClr val="000000"/>
                          </a:solidFill>
                          <a:effectLst/>
                          <a:latin typeface="Calibri" panose="020F0502020204030204" pitchFamily="34" charset="0"/>
                        </a:rPr>
                        <a:t>         18,927 </a:t>
                      </a:r>
                    </a:p>
                  </a:txBody>
                  <a:tcPr marL="9525" marR="9525" marT="9525" marB="0" anchor="b"/>
                </a:tc>
                <a:tc>
                  <a:txBody>
                    <a:bodyPr/>
                    <a:lstStyle/>
                    <a:p>
                      <a:pPr algn="r" fontAlgn="b"/>
                      <a:r>
                        <a:rPr lang="en-US" sz="1100" b="0" i="0" u="none" strike="noStrike">
                          <a:solidFill>
                            <a:srgbClr val="000000"/>
                          </a:solidFill>
                          <a:effectLst/>
                          <a:latin typeface="Calibri" panose="020F0502020204030204" pitchFamily="34" charset="0"/>
                        </a:rPr>
                        <a:t>28.5%</a:t>
                      </a:r>
                    </a:p>
                  </a:txBody>
                  <a:tcPr marL="9525" marR="9525" marT="9525" marB="0" anchor="b"/>
                </a:tc>
                <a:tc>
                  <a:txBody>
                    <a:bodyPr/>
                    <a:lstStyle/>
                    <a:p>
                      <a:pPr algn="r" fontAlgn="b"/>
                      <a:endParaRPr lang="en-US" sz="1100" b="0" i="0" u="none" strike="noStrike">
                        <a:solidFill>
                          <a:srgbClr val="000000"/>
                        </a:solidFill>
                        <a:effectLst/>
                        <a:latin typeface="Calibri" panose="020F0502020204030204" pitchFamily="34" charset="0"/>
                      </a:endParaRPr>
                    </a:p>
                  </a:txBody>
                  <a:tcPr marL="9525" marR="9525" marT="9525" marB="0" anchor="b">
                    <a:solidFill>
                      <a:schemeClr val="bg1"/>
                    </a:solidFill>
                  </a:tcPr>
                </a:tc>
                <a:extLst>
                  <a:ext uri="{0D108BD9-81ED-4DB2-BD59-A6C34878D82A}">
                    <a16:rowId xmlns:a16="http://schemas.microsoft.com/office/drawing/2014/main" val="880924080"/>
                  </a:ext>
                </a:extLst>
              </a:tr>
              <a:tr h="117410">
                <a:tc>
                  <a:txBody>
                    <a:bodyPr/>
                    <a:lstStyle/>
                    <a:p>
                      <a:pPr algn="l" fontAlgn="b"/>
                      <a:r>
                        <a:rPr lang="en-US" sz="1200" u="none" strike="noStrike" dirty="0">
                          <a:effectLst/>
                        </a:rPr>
                        <a:t>B-2</a:t>
                      </a:r>
                      <a:endParaRPr lang="en-US" sz="1200" b="0" i="0" u="none" strike="noStrike" dirty="0">
                        <a:solidFill>
                          <a:srgbClr val="000000"/>
                        </a:solidFill>
                        <a:effectLst/>
                        <a:latin typeface="Calibri" panose="020F0502020204030204" pitchFamily="34" charset="0"/>
                      </a:endParaRPr>
                    </a:p>
                  </a:txBody>
                  <a:tcPr marL="7464" marR="7464" marT="7464"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200" u="none" strike="noStrike" dirty="0">
                          <a:effectLst/>
                        </a:rPr>
                        <a:t>DIDIC </a:t>
                      </a:r>
                      <a:endParaRPr lang="en-US" sz="1200" b="0" i="0" u="none" strike="noStrike" dirty="0">
                        <a:solidFill>
                          <a:srgbClr val="000000"/>
                        </a:solidFill>
                        <a:effectLst/>
                        <a:latin typeface="Calibri" panose="020F0502020204030204" pitchFamily="34" charset="0"/>
                      </a:endParaRPr>
                    </a:p>
                  </a:txBody>
                  <a:tcPr marL="7464" marR="7464" marT="7464" marB="0" anchor="b"/>
                </a:tc>
                <a:tc>
                  <a:txBody>
                    <a:bodyPr/>
                    <a:lstStyle/>
                    <a:p>
                      <a:pPr algn="ctr" fontAlgn="b"/>
                      <a:r>
                        <a:rPr lang="en-US" sz="1200" b="0" i="0" u="none" strike="noStrike" dirty="0">
                          <a:solidFill>
                            <a:srgbClr val="000000"/>
                          </a:solidFill>
                          <a:effectLst/>
                          <a:latin typeface="Calibri" panose="020F0502020204030204" pitchFamily="34" charset="0"/>
                        </a:rPr>
                        <a:t>5.68%</a:t>
                      </a:r>
                    </a:p>
                  </a:txBody>
                  <a:tcPr marL="7464" marR="7464" marT="7464" marB="0" anchor="b"/>
                </a:tc>
                <a:tc>
                  <a:txBody>
                    <a:bodyPr/>
                    <a:lstStyle/>
                    <a:p>
                      <a:pPr algn="r" fontAlgn="b"/>
                      <a:r>
                        <a:rPr lang="en-US" sz="1200" b="0" i="0" u="none" strike="noStrike" dirty="0">
                          <a:solidFill>
                            <a:srgbClr val="000000"/>
                          </a:solidFill>
                          <a:effectLst/>
                          <a:latin typeface="Calibri" panose="020F0502020204030204" pitchFamily="34" charset="0"/>
                        </a:rPr>
                        <a:t>           6,764 </a:t>
                      </a:r>
                    </a:p>
                  </a:txBody>
                  <a:tcPr marL="9525" marR="9525" marT="9525" marB="0" anchor="b"/>
                </a:tc>
                <a:tc>
                  <a:txBody>
                    <a:bodyPr/>
                    <a:lstStyle/>
                    <a:p>
                      <a:pPr algn="r" fontAlgn="b"/>
                      <a:r>
                        <a:rPr lang="en-US" sz="1100" b="0" i="0" u="none" strike="noStrike">
                          <a:solidFill>
                            <a:srgbClr val="000000"/>
                          </a:solidFill>
                          <a:effectLst/>
                          <a:latin typeface="Calibri" panose="020F0502020204030204" pitchFamily="34" charset="0"/>
                        </a:rPr>
                        <a:t>10.2%</a:t>
                      </a:r>
                    </a:p>
                  </a:txBody>
                  <a:tcPr marL="9525" marR="9525" marT="9525" marB="0" anchor="b"/>
                </a:tc>
                <a:tc>
                  <a:txBody>
                    <a:bodyPr/>
                    <a:lstStyle/>
                    <a:p>
                      <a:pPr algn="r" fontAlgn="b"/>
                      <a:endParaRPr lang="en-US" sz="1100" b="0" i="0" u="none" strike="noStrike" dirty="0">
                        <a:solidFill>
                          <a:srgbClr val="000000"/>
                        </a:solidFill>
                        <a:effectLst/>
                        <a:latin typeface="Calibri" panose="020F0502020204030204" pitchFamily="34" charset="0"/>
                      </a:endParaRPr>
                    </a:p>
                  </a:txBody>
                  <a:tcPr marL="9525" marR="9525" marT="9525" marB="0" anchor="b">
                    <a:solidFill>
                      <a:schemeClr val="bg1"/>
                    </a:solidFill>
                  </a:tcPr>
                </a:tc>
                <a:extLst>
                  <a:ext uri="{0D108BD9-81ED-4DB2-BD59-A6C34878D82A}">
                    <a16:rowId xmlns:a16="http://schemas.microsoft.com/office/drawing/2014/main" val="1147310639"/>
                  </a:ext>
                </a:extLst>
              </a:tr>
              <a:tr h="117410">
                <a:tc>
                  <a:txBody>
                    <a:bodyPr/>
                    <a:lstStyle/>
                    <a:p>
                      <a:pPr algn="l" fontAlgn="b"/>
                      <a:r>
                        <a:rPr lang="en-US" sz="1200" u="none" strike="noStrike" dirty="0">
                          <a:effectLst/>
                        </a:rPr>
                        <a:t>B-3</a:t>
                      </a:r>
                      <a:endParaRPr lang="en-US" sz="1200" b="0" i="0" u="none" strike="noStrike" dirty="0">
                        <a:solidFill>
                          <a:srgbClr val="000000"/>
                        </a:solidFill>
                        <a:effectLst/>
                        <a:latin typeface="Calibri" panose="020F0502020204030204" pitchFamily="34" charset="0"/>
                      </a:endParaRPr>
                    </a:p>
                  </a:txBody>
                  <a:tcPr marL="7464" marR="7464" marT="7464"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200" u="none" strike="noStrike" dirty="0">
                          <a:effectLst/>
                        </a:rPr>
                        <a:t>Bank Dhofar SAOG </a:t>
                      </a:r>
                      <a:endParaRPr lang="en-US" sz="1200" b="0" i="0" u="none" strike="noStrike" dirty="0">
                        <a:solidFill>
                          <a:srgbClr val="000000"/>
                        </a:solidFill>
                        <a:effectLst/>
                        <a:latin typeface="Calibri" panose="020F0502020204030204" pitchFamily="34" charset="0"/>
                      </a:endParaRPr>
                    </a:p>
                  </a:txBody>
                  <a:tcPr marL="7464" marR="7464" marT="7464" marB="0" anchor="b"/>
                </a:tc>
                <a:tc>
                  <a:txBody>
                    <a:bodyPr/>
                    <a:lstStyle/>
                    <a:p>
                      <a:pPr algn="ctr" fontAlgn="b"/>
                      <a:r>
                        <a:rPr lang="en-US" sz="1200" u="none" strike="noStrike" dirty="0">
                          <a:effectLst/>
                        </a:rPr>
                        <a:t>1.51%</a:t>
                      </a:r>
                      <a:endParaRPr lang="en-US" sz="1200" b="0" i="0" u="none" strike="noStrike" dirty="0">
                        <a:solidFill>
                          <a:srgbClr val="000000"/>
                        </a:solidFill>
                        <a:effectLst/>
                        <a:latin typeface="Calibri" panose="020F0502020204030204" pitchFamily="34" charset="0"/>
                      </a:endParaRPr>
                    </a:p>
                  </a:txBody>
                  <a:tcPr marL="7464" marR="7464" marT="7464" marB="0" anchor="b"/>
                </a:tc>
                <a:tc>
                  <a:txBody>
                    <a:bodyPr/>
                    <a:lstStyle/>
                    <a:p>
                      <a:pPr algn="r" fontAlgn="b"/>
                      <a:r>
                        <a:rPr lang="en-US" sz="1200" b="0" i="0" u="none" strike="noStrike" dirty="0">
                          <a:solidFill>
                            <a:srgbClr val="000000"/>
                          </a:solidFill>
                          <a:effectLst/>
                          <a:latin typeface="Calibri" panose="020F0502020204030204" pitchFamily="34" charset="0"/>
                        </a:rPr>
                        <a:t>           6,490 </a:t>
                      </a:r>
                    </a:p>
                  </a:txBody>
                  <a:tcPr marL="9525" marR="9525" marT="9525" marB="0" anchor="b"/>
                </a:tc>
                <a:tc>
                  <a:txBody>
                    <a:bodyPr/>
                    <a:lstStyle/>
                    <a:p>
                      <a:pPr algn="r" fontAlgn="b"/>
                      <a:r>
                        <a:rPr lang="en-US" sz="1100" b="0" i="0" u="none" strike="noStrike" dirty="0">
                          <a:solidFill>
                            <a:srgbClr val="000000"/>
                          </a:solidFill>
                          <a:effectLst/>
                          <a:latin typeface="Calibri" panose="020F0502020204030204" pitchFamily="34" charset="0"/>
                        </a:rPr>
                        <a:t>9.8%</a:t>
                      </a:r>
                    </a:p>
                  </a:txBody>
                  <a:tcPr marL="9525" marR="9525" marT="9525" marB="0" anchor="b"/>
                </a:tc>
                <a:tc>
                  <a:txBody>
                    <a:bodyPr/>
                    <a:lstStyle/>
                    <a:p>
                      <a:pPr algn="r" fontAlgn="b"/>
                      <a:endParaRPr lang="en-US" sz="1100" b="0" i="0" u="none" strike="noStrike" dirty="0">
                        <a:solidFill>
                          <a:srgbClr val="000000"/>
                        </a:solidFill>
                        <a:effectLst/>
                        <a:latin typeface="Calibri" panose="020F0502020204030204" pitchFamily="34" charset="0"/>
                      </a:endParaRPr>
                    </a:p>
                  </a:txBody>
                  <a:tcPr marL="9525" marR="9525" marT="9525" marB="0" anchor="b">
                    <a:solidFill>
                      <a:schemeClr val="bg1"/>
                    </a:solidFill>
                  </a:tcPr>
                </a:tc>
                <a:extLst>
                  <a:ext uri="{0D108BD9-81ED-4DB2-BD59-A6C34878D82A}">
                    <a16:rowId xmlns:a16="http://schemas.microsoft.com/office/drawing/2014/main" val="1758855024"/>
                  </a:ext>
                </a:extLst>
              </a:tr>
              <a:tr h="116152">
                <a:tc>
                  <a:txBody>
                    <a:bodyPr/>
                    <a:lstStyle/>
                    <a:p>
                      <a:pPr algn="l" fontAlgn="b"/>
                      <a:r>
                        <a:rPr lang="en-US" sz="1200" b="0" i="0" u="none" strike="noStrike" dirty="0">
                          <a:solidFill>
                            <a:srgbClr val="000000"/>
                          </a:solidFill>
                          <a:effectLst/>
                          <a:latin typeface="Calibri" panose="020F0502020204030204" pitchFamily="34" charset="0"/>
                        </a:rPr>
                        <a:t>B-4</a:t>
                      </a:r>
                    </a:p>
                  </a:txBody>
                  <a:tcPr marL="7464" marR="7464" marT="7464" marB="0" anchor="b"/>
                </a:tc>
                <a:tc>
                  <a:txBody>
                    <a:bodyPr/>
                    <a:lstStyle/>
                    <a:p>
                      <a:pPr algn="l" fontAlgn="b"/>
                      <a:r>
                        <a:rPr lang="en-US" sz="1200" u="none" strike="noStrike" dirty="0">
                          <a:effectLst/>
                        </a:rPr>
                        <a:t>Others </a:t>
                      </a:r>
                      <a:endParaRPr lang="en-US" sz="1200" b="0" i="0" u="none" strike="noStrike" dirty="0">
                        <a:solidFill>
                          <a:srgbClr val="000000"/>
                        </a:solidFill>
                        <a:effectLst/>
                        <a:latin typeface="Calibri" panose="020F0502020204030204" pitchFamily="34" charset="0"/>
                      </a:endParaRPr>
                    </a:p>
                  </a:txBody>
                  <a:tcPr marL="7464" marR="7464" marT="7464" marB="0" anchor="b"/>
                </a:tc>
                <a:tc>
                  <a:txBody>
                    <a:bodyPr/>
                    <a:lstStyle/>
                    <a:p>
                      <a:pPr algn="ctr" fontAlgn="b"/>
                      <a:endParaRPr lang="en-US" sz="1200" b="0" i="0" u="none" strike="noStrike" dirty="0">
                        <a:solidFill>
                          <a:srgbClr val="000000"/>
                        </a:solidFill>
                        <a:effectLst/>
                        <a:latin typeface="Calibri" panose="020F0502020204030204" pitchFamily="34" charset="0"/>
                      </a:endParaRPr>
                    </a:p>
                  </a:txBody>
                  <a:tcPr marL="7464" marR="7464" marT="7464" marB="0" anchor="b"/>
                </a:tc>
                <a:tc>
                  <a:txBody>
                    <a:bodyPr/>
                    <a:lstStyle/>
                    <a:p>
                      <a:pPr algn="r" fontAlgn="b"/>
                      <a:r>
                        <a:rPr lang="en-US" sz="1200" u="none" strike="noStrike" dirty="0">
                          <a:effectLst/>
                        </a:rPr>
                        <a:t>171</a:t>
                      </a:r>
                      <a:endParaRPr lang="en-US" sz="1200" b="0" i="0" u="none" strike="noStrike" dirty="0">
                        <a:solidFill>
                          <a:srgbClr val="000000"/>
                        </a:solidFill>
                        <a:effectLst/>
                        <a:latin typeface="Calibri" panose="020F0502020204030204" pitchFamily="34" charset="0"/>
                      </a:endParaRPr>
                    </a:p>
                  </a:txBody>
                  <a:tcPr marL="7464" marR="7464" marT="7464" marB="0" anchor="b"/>
                </a:tc>
                <a:tc>
                  <a:txBody>
                    <a:bodyPr/>
                    <a:lstStyle/>
                    <a:p>
                      <a:pPr algn="r" fontAlgn="b"/>
                      <a:r>
                        <a:rPr lang="en-US" sz="1200" u="none" strike="noStrike" dirty="0">
                          <a:effectLst/>
                        </a:rPr>
                        <a:t>0.3%</a:t>
                      </a:r>
                      <a:endParaRPr lang="en-US" sz="1200" b="0" i="0" u="none" strike="noStrike" dirty="0">
                        <a:solidFill>
                          <a:srgbClr val="000000"/>
                        </a:solidFill>
                        <a:effectLst/>
                        <a:latin typeface="Calibri" panose="020F0502020204030204" pitchFamily="34" charset="0"/>
                      </a:endParaRPr>
                    </a:p>
                  </a:txBody>
                  <a:tcPr marL="7464" marR="7464" marT="7464" marB="0" anchor="b"/>
                </a:tc>
                <a:tc>
                  <a:txBody>
                    <a:bodyPr/>
                    <a:lstStyle/>
                    <a:p>
                      <a:pPr algn="r" fontAlgn="b"/>
                      <a:endParaRPr lang="en-US" sz="1200" b="0" i="0" u="none" strike="noStrike" dirty="0">
                        <a:solidFill>
                          <a:srgbClr val="000000"/>
                        </a:solidFill>
                        <a:effectLst/>
                        <a:latin typeface="Calibri" panose="020F0502020204030204" pitchFamily="34" charset="0"/>
                      </a:endParaRPr>
                    </a:p>
                  </a:txBody>
                  <a:tcPr marL="7464" marR="7464" marT="7464" marB="0" anchor="b">
                    <a:solidFill>
                      <a:schemeClr val="bg1"/>
                    </a:solidFill>
                  </a:tcPr>
                </a:tc>
                <a:extLst>
                  <a:ext uri="{0D108BD9-81ED-4DB2-BD59-A6C34878D82A}">
                    <a16:rowId xmlns:a16="http://schemas.microsoft.com/office/drawing/2014/main" val="1299291334"/>
                  </a:ext>
                </a:extLst>
              </a:tr>
              <a:tr h="117410">
                <a:tc>
                  <a:txBody>
                    <a:bodyPr/>
                    <a:lstStyle/>
                    <a:p>
                      <a:pPr algn="l" fontAlgn="b"/>
                      <a:r>
                        <a:rPr lang="en-US" sz="1200" b="1" u="none" strike="noStrike" dirty="0">
                          <a:effectLst/>
                        </a:rPr>
                        <a:t>C. </a:t>
                      </a:r>
                      <a:endParaRPr lang="en-US" sz="1200" b="1" i="0" u="none" strike="noStrike" dirty="0">
                        <a:solidFill>
                          <a:srgbClr val="000000"/>
                        </a:solidFill>
                        <a:effectLst/>
                        <a:latin typeface="Calibri" panose="020F0502020204030204" pitchFamily="34" charset="0"/>
                      </a:endParaRPr>
                    </a:p>
                  </a:txBody>
                  <a:tcPr marL="7464" marR="7464" marT="7464" marB="0" anchor="b"/>
                </a:tc>
                <a:tc>
                  <a:txBody>
                    <a:bodyPr/>
                    <a:lstStyle/>
                    <a:p>
                      <a:pPr algn="l" fontAlgn="b"/>
                      <a:r>
                        <a:rPr lang="en-US" sz="1200" b="1" u="none" strike="noStrike" dirty="0">
                          <a:effectLst/>
                        </a:rPr>
                        <a:t>Real Estate </a:t>
                      </a:r>
                      <a:endParaRPr lang="en-US" sz="1200" b="1" i="0" u="none" strike="noStrike" dirty="0">
                        <a:solidFill>
                          <a:srgbClr val="000000"/>
                        </a:solidFill>
                        <a:effectLst/>
                        <a:latin typeface="Calibri" panose="020F0502020204030204" pitchFamily="34" charset="0"/>
                      </a:endParaRPr>
                    </a:p>
                  </a:txBody>
                  <a:tcPr marL="7464" marR="7464" marT="7464" marB="0" anchor="b"/>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7464" marR="7464" marT="7464" marB="0" anchor="b"/>
                </a:tc>
                <a:tc>
                  <a:txBody>
                    <a:bodyPr/>
                    <a:lstStyle/>
                    <a:p>
                      <a:pPr algn="r" fontAlgn="b"/>
                      <a:r>
                        <a:rPr lang="en-US" sz="1200" b="1" i="0" u="none" strike="noStrike" dirty="0">
                          <a:solidFill>
                            <a:srgbClr val="000000"/>
                          </a:solidFill>
                          <a:effectLst/>
                          <a:latin typeface="Calibri" panose="020F0502020204030204" pitchFamily="34" charset="0"/>
                        </a:rPr>
                        <a:t>           2,284 </a:t>
                      </a:r>
                    </a:p>
                  </a:txBody>
                  <a:tcPr marL="9525" marR="9525" marT="9525" marB="0" anchor="b"/>
                </a:tc>
                <a:tc>
                  <a:txBody>
                    <a:bodyPr/>
                    <a:lstStyle/>
                    <a:p>
                      <a:pPr algn="r" fontAlgn="b"/>
                      <a:r>
                        <a:rPr lang="en-US" sz="1200" b="1" i="0" u="none" strike="noStrike" dirty="0">
                          <a:solidFill>
                            <a:srgbClr val="000000"/>
                          </a:solidFill>
                          <a:effectLst/>
                          <a:latin typeface="Calibri" panose="020F0502020204030204" pitchFamily="34" charset="0"/>
                        </a:rPr>
                        <a:t>3.4%</a:t>
                      </a:r>
                    </a:p>
                  </a:txBody>
                  <a:tcPr marL="9525" marR="9525" marT="9525" marB="0" anchor="b"/>
                </a:tc>
                <a:tc>
                  <a:txBody>
                    <a:bodyPr/>
                    <a:lstStyle/>
                    <a:p>
                      <a:pPr algn="r" fontAlgn="b"/>
                      <a:endParaRPr lang="en-US" sz="1200" b="1" i="0" u="none" strike="noStrike" dirty="0">
                        <a:solidFill>
                          <a:srgbClr val="000000"/>
                        </a:solidFill>
                        <a:effectLst/>
                        <a:latin typeface="Calibri" panose="020F0502020204030204" pitchFamily="34" charset="0"/>
                      </a:endParaRPr>
                    </a:p>
                  </a:txBody>
                  <a:tcPr marL="9525" marR="9525" marT="9525" marB="0" anchor="b">
                    <a:solidFill>
                      <a:schemeClr val="bg1"/>
                    </a:solidFill>
                  </a:tcPr>
                </a:tc>
                <a:extLst>
                  <a:ext uri="{0D108BD9-81ED-4DB2-BD59-A6C34878D82A}">
                    <a16:rowId xmlns:a16="http://schemas.microsoft.com/office/drawing/2014/main" val="4110159151"/>
                  </a:ext>
                </a:extLst>
              </a:tr>
              <a:tr h="117410">
                <a:tc>
                  <a:txBody>
                    <a:bodyPr/>
                    <a:lstStyle/>
                    <a:p>
                      <a:pPr algn="l" fontAlgn="b"/>
                      <a:r>
                        <a:rPr lang="en-US" sz="1200" b="1" u="none" strike="noStrike" dirty="0">
                          <a:effectLst/>
                        </a:rPr>
                        <a:t>D. </a:t>
                      </a:r>
                      <a:endParaRPr lang="en-US" sz="1200" b="1" i="0" u="none" strike="noStrike" dirty="0">
                        <a:solidFill>
                          <a:srgbClr val="000000"/>
                        </a:solidFill>
                        <a:effectLst/>
                        <a:latin typeface="Calibri" panose="020F0502020204030204" pitchFamily="34" charset="0"/>
                      </a:endParaRPr>
                    </a:p>
                  </a:txBody>
                  <a:tcPr marL="7464" marR="7464" marT="7464" marB="0" anchor="b"/>
                </a:tc>
                <a:tc>
                  <a:txBody>
                    <a:bodyPr/>
                    <a:lstStyle/>
                    <a:p>
                      <a:pPr algn="l" fontAlgn="b"/>
                      <a:r>
                        <a:rPr lang="en-US" sz="1200" b="1" u="none" strike="noStrike" dirty="0">
                          <a:effectLst/>
                        </a:rPr>
                        <a:t>Receivable and other assets </a:t>
                      </a:r>
                      <a:endParaRPr lang="en-US" sz="1200" b="1" i="0" u="none" strike="noStrike" dirty="0">
                        <a:solidFill>
                          <a:srgbClr val="000000"/>
                        </a:solidFill>
                        <a:effectLst/>
                        <a:latin typeface="Calibri" panose="020F0502020204030204" pitchFamily="34" charset="0"/>
                      </a:endParaRPr>
                    </a:p>
                  </a:txBody>
                  <a:tcPr marL="7464" marR="7464" marT="7464" marB="0" anchor="b"/>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7464" marR="7464" marT="7464" marB="0" anchor="b"/>
                </a:tc>
                <a:tc>
                  <a:txBody>
                    <a:bodyPr/>
                    <a:lstStyle/>
                    <a:p>
                      <a:pPr algn="r" fontAlgn="b"/>
                      <a:r>
                        <a:rPr lang="en-US" sz="1200" b="1" i="0" u="none" strike="noStrike" dirty="0">
                          <a:solidFill>
                            <a:srgbClr val="000000"/>
                          </a:solidFill>
                          <a:effectLst/>
                          <a:latin typeface="Calibri" panose="020F0502020204030204" pitchFamily="34" charset="0"/>
                        </a:rPr>
                        <a:t>           2,351 </a:t>
                      </a:r>
                    </a:p>
                  </a:txBody>
                  <a:tcPr marL="9525" marR="9525" marT="9525" marB="0" anchor="b"/>
                </a:tc>
                <a:tc>
                  <a:txBody>
                    <a:bodyPr/>
                    <a:lstStyle/>
                    <a:p>
                      <a:pPr algn="r" fontAlgn="b"/>
                      <a:r>
                        <a:rPr lang="en-US" sz="1200" b="1" i="0" u="none" strike="noStrike" dirty="0">
                          <a:solidFill>
                            <a:srgbClr val="000000"/>
                          </a:solidFill>
                          <a:effectLst/>
                          <a:latin typeface="Calibri" panose="020F0502020204030204" pitchFamily="34" charset="0"/>
                        </a:rPr>
                        <a:t>3.5%</a:t>
                      </a:r>
                    </a:p>
                  </a:txBody>
                  <a:tcPr marL="9525" marR="9525" marT="9525" marB="0" anchor="b"/>
                </a:tc>
                <a:tc>
                  <a:txBody>
                    <a:bodyPr/>
                    <a:lstStyle/>
                    <a:p>
                      <a:pPr algn="r" fontAlgn="b"/>
                      <a:endParaRPr lang="en-US" sz="1200" b="1" i="0" u="none" strike="noStrike" dirty="0">
                        <a:solidFill>
                          <a:srgbClr val="000000"/>
                        </a:solidFill>
                        <a:effectLst/>
                        <a:latin typeface="Calibri" panose="020F0502020204030204" pitchFamily="34" charset="0"/>
                      </a:endParaRPr>
                    </a:p>
                  </a:txBody>
                  <a:tcPr marL="9525" marR="9525" marT="9525" marB="0" anchor="b">
                    <a:solidFill>
                      <a:schemeClr val="bg1"/>
                    </a:solidFill>
                  </a:tcPr>
                </a:tc>
                <a:extLst>
                  <a:ext uri="{0D108BD9-81ED-4DB2-BD59-A6C34878D82A}">
                    <a16:rowId xmlns:a16="http://schemas.microsoft.com/office/drawing/2014/main" val="504673094"/>
                  </a:ext>
                </a:extLst>
              </a:tr>
              <a:tr h="116152">
                <a:tc>
                  <a:txBody>
                    <a:bodyPr/>
                    <a:lstStyle/>
                    <a:p>
                      <a:pPr algn="l" fontAlgn="b"/>
                      <a:endParaRPr lang="en-US" sz="1200" b="0" i="0" u="none" strike="noStrike" dirty="0">
                        <a:solidFill>
                          <a:srgbClr val="000000"/>
                        </a:solidFill>
                        <a:effectLst/>
                        <a:latin typeface="Calibri" panose="020F0502020204030204" pitchFamily="34" charset="0"/>
                      </a:endParaRPr>
                    </a:p>
                  </a:txBody>
                  <a:tcPr marL="7464" marR="7464" marT="7464" marB="0" anchor="b"/>
                </a:tc>
                <a:tc>
                  <a:txBody>
                    <a:bodyPr/>
                    <a:lstStyle/>
                    <a:p>
                      <a:pPr algn="l" fontAlgn="b"/>
                      <a:r>
                        <a:rPr lang="en-US" sz="1200" b="1" u="none" strike="noStrike" dirty="0">
                          <a:effectLst/>
                        </a:rPr>
                        <a:t>Total </a:t>
                      </a:r>
                      <a:endParaRPr lang="en-US" sz="1200" b="1" i="0" u="none" strike="noStrike" dirty="0">
                        <a:solidFill>
                          <a:srgbClr val="000000"/>
                        </a:solidFill>
                        <a:effectLst/>
                        <a:latin typeface="Calibri" panose="020F0502020204030204" pitchFamily="34" charset="0"/>
                      </a:endParaRPr>
                    </a:p>
                  </a:txBody>
                  <a:tcPr marL="7464" marR="7464" marT="7464" marB="0" anchor="b"/>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7464" marR="7464" marT="7464" marB="0" anchor="b"/>
                </a:tc>
                <a:tc>
                  <a:txBody>
                    <a:bodyPr/>
                    <a:lstStyle/>
                    <a:p>
                      <a:pPr algn="r" fontAlgn="b"/>
                      <a:r>
                        <a:rPr lang="en-US" sz="1200" b="1" u="none" strike="noStrike" dirty="0">
                          <a:effectLst/>
                        </a:rPr>
                        <a:t>66,379</a:t>
                      </a:r>
                      <a:endParaRPr lang="en-US" sz="1200" b="1" i="0" u="none" strike="noStrike" dirty="0">
                        <a:solidFill>
                          <a:srgbClr val="000000"/>
                        </a:solidFill>
                        <a:effectLst/>
                        <a:latin typeface="Calibri" panose="020F0502020204030204" pitchFamily="34" charset="0"/>
                      </a:endParaRPr>
                    </a:p>
                  </a:txBody>
                  <a:tcPr marL="7464" marR="7464" marT="7464" marB="0" anchor="b"/>
                </a:tc>
                <a:tc>
                  <a:txBody>
                    <a:bodyPr/>
                    <a:lstStyle/>
                    <a:p>
                      <a:pPr algn="r" fontAlgn="b"/>
                      <a:r>
                        <a:rPr lang="en-US" sz="1200" b="1" u="none" strike="noStrike" dirty="0">
                          <a:effectLst/>
                        </a:rPr>
                        <a:t>100%</a:t>
                      </a:r>
                      <a:endParaRPr lang="en-US" sz="1200" b="1" i="0" u="none" strike="noStrike" dirty="0">
                        <a:solidFill>
                          <a:srgbClr val="000000"/>
                        </a:solidFill>
                        <a:effectLst/>
                        <a:latin typeface="Calibri" panose="020F0502020204030204" pitchFamily="34" charset="0"/>
                      </a:endParaRPr>
                    </a:p>
                  </a:txBody>
                  <a:tcPr marL="7464" marR="7464" marT="7464" marB="0" anchor="b"/>
                </a:tc>
                <a:tc>
                  <a:txBody>
                    <a:bodyPr/>
                    <a:lstStyle/>
                    <a:p>
                      <a:pPr algn="r" fontAlgn="b"/>
                      <a:endParaRPr lang="en-US" sz="1200" b="1" i="0" u="none" strike="noStrike" dirty="0">
                        <a:solidFill>
                          <a:srgbClr val="000000"/>
                        </a:solidFill>
                        <a:effectLst/>
                        <a:latin typeface="Calibri" panose="020F0502020204030204" pitchFamily="34" charset="0"/>
                      </a:endParaRPr>
                    </a:p>
                  </a:txBody>
                  <a:tcPr marL="7464" marR="7464" marT="7464" marB="0" anchor="b">
                    <a:solidFill>
                      <a:schemeClr val="bg1"/>
                    </a:solidFill>
                  </a:tcPr>
                </a:tc>
                <a:extLst>
                  <a:ext uri="{0D108BD9-81ED-4DB2-BD59-A6C34878D82A}">
                    <a16:rowId xmlns:a16="http://schemas.microsoft.com/office/drawing/2014/main" val="1516272774"/>
                  </a:ext>
                </a:extLst>
              </a:tr>
            </a:tbl>
          </a:graphicData>
        </a:graphic>
      </p:graphicFrame>
      <p:graphicFrame>
        <p:nvGraphicFramePr>
          <p:cNvPr id="8" name="Chart 7">
            <a:extLst>
              <a:ext uri="{FF2B5EF4-FFF2-40B4-BE49-F238E27FC236}">
                <a16:creationId xmlns:a16="http://schemas.microsoft.com/office/drawing/2014/main" id="{B83FDE22-B1E6-18F2-11FC-ACF801418319}"/>
              </a:ext>
            </a:extLst>
          </p:cNvPr>
          <p:cNvGraphicFramePr>
            <a:graphicFrameLocks/>
          </p:cNvGraphicFramePr>
          <p:nvPr>
            <p:extLst>
              <p:ext uri="{D42A27DB-BD31-4B8C-83A1-F6EECF244321}">
                <p14:modId xmlns:p14="http://schemas.microsoft.com/office/powerpoint/2010/main" val="1291606110"/>
              </p:ext>
            </p:extLst>
          </p:nvPr>
        </p:nvGraphicFramePr>
        <p:xfrm>
          <a:off x="5905144" y="1317239"/>
          <a:ext cx="5982055" cy="503911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57222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6D5C8599-325D-4895-9F45-6D9646F50698}"/>
              </a:ext>
            </a:extLst>
          </p:cNvPr>
          <p:cNvPicPr>
            <a:picLocks noChangeAspect="1"/>
          </p:cNvPicPr>
          <p:nvPr/>
        </p:nvPicPr>
        <p:blipFill>
          <a:blip r:embed="rId2"/>
          <a:stretch>
            <a:fillRect/>
          </a:stretch>
        </p:blipFill>
        <p:spPr>
          <a:xfrm>
            <a:off x="9466444" y="163313"/>
            <a:ext cx="2725556" cy="1295742"/>
          </a:xfrm>
          <a:prstGeom prst="rect">
            <a:avLst/>
          </a:prstGeom>
        </p:spPr>
      </p:pic>
      <p:cxnSp>
        <p:nvCxnSpPr>
          <p:cNvPr id="6" name="Straight Connector 5">
            <a:extLst>
              <a:ext uri="{FF2B5EF4-FFF2-40B4-BE49-F238E27FC236}">
                <a16:creationId xmlns:a16="http://schemas.microsoft.com/office/drawing/2014/main" id="{2585D5C6-16E5-42CD-A689-2424C0556887}"/>
              </a:ext>
            </a:extLst>
          </p:cNvPr>
          <p:cNvCxnSpPr/>
          <p:nvPr/>
        </p:nvCxnSpPr>
        <p:spPr>
          <a:xfrm>
            <a:off x="0" y="1261040"/>
            <a:ext cx="12192000" cy="0"/>
          </a:xfrm>
          <a:prstGeom prst="line">
            <a:avLst/>
          </a:prstGeom>
          <a:ln w="12700"/>
        </p:spPr>
        <p:style>
          <a:lnRef idx="1">
            <a:schemeClr val="dk1"/>
          </a:lnRef>
          <a:fillRef idx="0">
            <a:schemeClr val="dk1"/>
          </a:fillRef>
          <a:effectRef idx="0">
            <a:schemeClr val="dk1"/>
          </a:effectRef>
          <a:fontRef idx="minor">
            <a:schemeClr val="tx1"/>
          </a:fontRef>
        </p:style>
      </p:cxnSp>
      <p:sp>
        <p:nvSpPr>
          <p:cNvPr id="19" name="Rectangle 18">
            <a:extLst>
              <a:ext uri="{FF2B5EF4-FFF2-40B4-BE49-F238E27FC236}">
                <a16:creationId xmlns:a16="http://schemas.microsoft.com/office/drawing/2014/main" id="{CB583200-7A22-4427-AAA2-08DBC9B248D5}"/>
              </a:ext>
            </a:extLst>
          </p:cNvPr>
          <p:cNvSpPr/>
          <p:nvPr/>
        </p:nvSpPr>
        <p:spPr>
          <a:xfrm>
            <a:off x="-182" y="6728604"/>
            <a:ext cx="12192000" cy="129395"/>
          </a:xfrm>
          <a:prstGeom prst="rect">
            <a:avLst/>
          </a:prstGeom>
          <a:solidFill>
            <a:srgbClr val="A81A1A"/>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26FA02E7-FC4C-4E2E-B3F9-32E9BAF9E17B}"/>
              </a:ext>
            </a:extLst>
          </p:cNvPr>
          <p:cNvSpPr/>
          <p:nvPr/>
        </p:nvSpPr>
        <p:spPr>
          <a:xfrm>
            <a:off x="-182" y="6671982"/>
            <a:ext cx="12192000" cy="60486"/>
          </a:xfrm>
          <a:prstGeom prst="rect">
            <a:avLst/>
          </a:prstGeom>
          <a:solidFill>
            <a:srgbClr val="917A2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D5D0AADA-76EF-4925-8FC9-C49FED31E836}"/>
              </a:ext>
            </a:extLst>
          </p:cNvPr>
          <p:cNvSpPr/>
          <p:nvPr/>
        </p:nvSpPr>
        <p:spPr>
          <a:xfrm>
            <a:off x="0" y="-10999"/>
            <a:ext cx="12192000" cy="129395"/>
          </a:xfrm>
          <a:prstGeom prst="rect">
            <a:avLst/>
          </a:prstGeom>
          <a:solidFill>
            <a:srgbClr val="A81A1A"/>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971AC4F0-42FF-454F-A273-431A8E369040}"/>
              </a:ext>
            </a:extLst>
          </p:cNvPr>
          <p:cNvSpPr/>
          <p:nvPr/>
        </p:nvSpPr>
        <p:spPr>
          <a:xfrm>
            <a:off x="-182" y="114109"/>
            <a:ext cx="12192000" cy="60486"/>
          </a:xfrm>
          <a:prstGeom prst="rect">
            <a:avLst/>
          </a:prstGeom>
          <a:solidFill>
            <a:srgbClr val="917A2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3" name="Slide Number Placeholder 2">
            <a:extLst>
              <a:ext uri="{FF2B5EF4-FFF2-40B4-BE49-F238E27FC236}">
                <a16:creationId xmlns:a16="http://schemas.microsoft.com/office/drawing/2014/main" id="{F12471E5-38E6-42A2-AED7-45EA12379002}"/>
              </a:ext>
            </a:extLst>
          </p:cNvPr>
          <p:cNvSpPr>
            <a:spLocks noGrp="1"/>
          </p:cNvSpPr>
          <p:nvPr>
            <p:ph type="sldNum" sz="quarter" idx="12"/>
          </p:nvPr>
        </p:nvSpPr>
        <p:spPr/>
        <p:txBody>
          <a:bodyPr/>
          <a:lstStyle/>
          <a:p>
            <a:fld id="{48F63A3B-78C7-47BE-AE5E-E10140E04643}" type="slidenum">
              <a:rPr lang="en-US" smtClean="0"/>
              <a:t>3</a:t>
            </a:fld>
            <a:endParaRPr lang="en-US" dirty="0"/>
          </a:p>
        </p:txBody>
      </p:sp>
      <p:sp>
        <p:nvSpPr>
          <p:cNvPr id="7" name="Title 1">
            <a:extLst>
              <a:ext uri="{FF2B5EF4-FFF2-40B4-BE49-F238E27FC236}">
                <a16:creationId xmlns:a16="http://schemas.microsoft.com/office/drawing/2014/main" id="{F8AFFA3C-A031-A452-8485-92C77D4F8858}"/>
              </a:ext>
            </a:extLst>
          </p:cNvPr>
          <p:cNvSpPr>
            <a:spLocks noGrp="1"/>
          </p:cNvSpPr>
          <p:nvPr>
            <p:ph type="title"/>
          </p:nvPr>
        </p:nvSpPr>
        <p:spPr>
          <a:xfrm>
            <a:off x="740861" y="231217"/>
            <a:ext cx="10944262" cy="895415"/>
          </a:xfrm>
        </p:spPr>
        <p:txBody>
          <a:bodyPr>
            <a:normAutofit/>
          </a:bodyPr>
          <a:lstStyle/>
          <a:p>
            <a:r>
              <a:rPr lang="en-US" sz="3600" dirty="0">
                <a:solidFill>
                  <a:schemeClr val="accent2">
                    <a:lumMod val="50000"/>
                  </a:schemeClr>
                </a:solidFill>
                <a:latin typeface="+mn-lt"/>
                <a:ea typeface="Tahoma" panose="020B0604030504040204" pitchFamily="34" charset="0"/>
                <a:cs typeface="Tahoma" panose="020B0604030504040204" pitchFamily="34" charset="0"/>
              </a:rPr>
              <a:t>Portfolio Allocation</a:t>
            </a:r>
            <a:endParaRPr lang="en-US" sz="3600" dirty="0">
              <a:solidFill>
                <a:schemeClr val="accent2">
                  <a:lumMod val="50000"/>
                </a:schemeClr>
              </a:solidFill>
              <a:latin typeface="+mn-lt"/>
            </a:endParaRPr>
          </a:p>
        </p:txBody>
      </p:sp>
      <p:graphicFrame>
        <p:nvGraphicFramePr>
          <p:cNvPr id="5" name="Chart 4">
            <a:extLst>
              <a:ext uri="{FF2B5EF4-FFF2-40B4-BE49-F238E27FC236}">
                <a16:creationId xmlns:a16="http://schemas.microsoft.com/office/drawing/2014/main" id="{C64943F3-4A3C-56CF-321D-5C50B8C4F9F5}"/>
              </a:ext>
            </a:extLst>
          </p:cNvPr>
          <p:cNvGraphicFramePr>
            <a:graphicFrameLocks/>
          </p:cNvGraphicFramePr>
          <p:nvPr/>
        </p:nvGraphicFramePr>
        <p:xfrm>
          <a:off x="304799" y="1317662"/>
          <a:ext cx="5713005" cy="523762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hart 7">
            <a:extLst>
              <a:ext uri="{FF2B5EF4-FFF2-40B4-BE49-F238E27FC236}">
                <a16:creationId xmlns:a16="http://schemas.microsoft.com/office/drawing/2014/main" id="{54D23BB7-7C43-BC32-2107-87783432ED66}"/>
              </a:ext>
            </a:extLst>
          </p:cNvPr>
          <p:cNvGraphicFramePr>
            <a:graphicFrameLocks/>
          </p:cNvGraphicFramePr>
          <p:nvPr/>
        </p:nvGraphicFramePr>
        <p:xfrm>
          <a:off x="6096000" y="1317662"/>
          <a:ext cx="5791200" cy="523670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0092886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6D5C8599-325D-4895-9F45-6D9646F50698}"/>
              </a:ext>
            </a:extLst>
          </p:cNvPr>
          <p:cNvPicPr>
            <a:picLocks noChangeAspect="1"/>
          </p:cNvPicPr>
          <p:nvPr/>
        </p:nvPicPr>
        <p:blipFill>
          <a:blip r:embed="rId3"/>
          <a:stretch>
            <a:fillRect/>
          </a:stretch>
        </p:blipFill>
        <p:spPr>
          <a:xfrm>
            <a:off x="9466444" y="163313"/>
            <a:ext cx="2725556" cy="1295742"/>
          </a:xfrm>
          <a:prstGeom prst="rect">
            <a:avLst/>
          </a:prstGeom>
        </p:spPr>
      </p:pic>
      <p:sp>
        <p:nvSpPr>
          <p:cNvPr id="2" name="Title 1">
            <a:extLst>
              <a:ext uri="{FF2B5EF4-FFF2-40B4-BE49-F238E27FC236}">
                <a16:creationId xmlns:a16="http://schemas.microsoft.com/office/drawing/2014/main" id="{A7F3151B-0432-44FF-85B1-2A47C8D4D57F}"/>
              </a:ext>
            </a:extLst>
          </p:cNvPr>
          <p:cNvSpPr>
            <a:spLocks noGrp="1"/>
          </p:cNvSpPr>
          <p:nvPr>
            <p:ph type="title"/>
          </p:nvPr>
        </p:nvSpPr>
        <p:spPr>
          <a:xfrm>
            <a:off x="623687" y="360520"/>
            <a:ext cx="10944262" cy="895415"/>
          </a:xfrm>
        </p:spPr>
        <p:txBody>
          <a:bodyPr>
            <a:normAutofit/>
          </a:bodyPr>
          <a:lstStyle/>
          <a:p>
            <a:pPr algn="ctr"/>
            <a:r>
              <a:rPr lang="en-US" sz="3600" dirty="0">
                <a:solidFill>
                  <a:schemeClr val="accent2">
                    <a:lumMod val="50000"/>
                  </a:schemeClr>
                </a:solidFill>
                <a:latin typeface="+mn-lt"/>
                <a:ea typeface="Tahoma" panose="020B0604030504040204" pitchFamily="34" charset="0"/>
                <a:cs typeface="Tahoma" panose="020B0604030504040204" pitchFamily="34" charset="0"/>
              </a:rPr>
              <a:t>Performance of Associate Companies</a:t>
            </a:r>
            <a:endParaRPr lang="en-US" sz="3600" dirty="0">
              <a:solidFill>
                <a:schemeClr val="accent2">
                  <a:lumMod val="50000"/>
                </a:schemeClr>
              </a:solidFill>
              <a:latin typeface="+mn-lt"/>
            </a:endParaRPr>
          </a:p>
        </p:txBody>
      </p:sp>
      <p:cxnSp>
        <p:nvCxnSpPr>
          <p:cNvPr id="6" name="Straight Connector 5">
            <a:extLst>
              <a:ext uri="{FF2B5EF4-FFF2-40B4-BE49-F238E27FC236}">
                <a16:creationId xmlns:a16="http://schemas.microsoft.com/office/drawing/2014/main" id="{2585D5C6-16E5-42CD-A689-2424C0556887}"/>
              </a:ext>
            </a:extLst>
          </p:cNvPr>
          <p:cNvCxnSpPr/>
          <p:nvPr/>
        </p:nvCxnSpPr>
        <p:spPr>
          <a:xfrm>
            <a:off x="0" y="1261040"/>
            <a:ext cx="12192000" cy="0"/>
          </a:xfrm>
          <a:prstGeom prst="line">
            <a:avLst/>
          </a:prstGeom>
          <a:ln w="12700"/>
        </p:spPr>
        <p:style>
          <a:lnRef idx="1">
            <a:schemeClr val="dk1"/>
          </a:lnRef>
          <a:fillRef idx="0">
            <a:schemeClr val="dk1"/>
          </a:fillRef>
          <a:effectRef idx="0">
            <a:schemeClr val="dk1"/>
          </a:effectRef>
          <a:fontRef idx="minor">
            <a:schemeClr val="tx1"/>
          </a:fontRef>
        </p:style>
      </p:cxnSp>
      <p:sp>
        <p:nvSpPr>
          <p:cNvPr id="19" name="Rectangle 18">
            <a:extLst>
              <a:ext uri="{FF2B5EF4-FFF2-40B4-BE49-F238E27FC236}">
                <a16:creationId xmlns:a16="http://schemas.microsoft.com/office/drawing/2014/main" id="{CB583200-7A22-4427-AAA2-08DBC9B248D5}"/>
              </a:ext>
            </a:extLst>
          </p:cNvPr>
          <p:cNvSpPr/>
          <p:nvPr/>
        </p:nvSpPr>
        <p:spPr>
          <a:xfrm>
            <a:off x="-182" y="6728604"/>
            <a:ext cx="12192000" cy="129395"/>
          </a:xfrm>
          <a:prstGeom prst="rect">
            <a:avLst/>
          </a:prstGeom>
          <a:solidFill>
            <a:srgbClr val="A81A1A"/>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26FA02E7-FC4C-4E2E-B3F9-32E9BAF9E17B}"/>
              </a:ext>
            </a:extLst>
          </p:cNvPr>
          <p:cNvSpPr/>
          <p:nvPr/>
        </p:nvSpPr>
        <p:spPr>
          <a:xfrm>
            <a:off x="-182" y="6671982"/>
            <a:ext cx="12192000" cy="60486"/>
          </a:xfrm>
          <a:prstGeom prst="rect">
            <a:avLst/>
          </a:prstGeom>
          <a:solidFill>
            <a:srgbClr val="917A2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D5D0AADA-76EF-4925-8FC9-C49FED31E836}"/>
              </a:ext>
            </a:extLst>
          </p:cNvPr>
          <p:cNvSpPr/>
          <p:nvPr/>
        </p:nvSpPr>
        <p:spPr>
          <a:xfrm>
            <a:off x="0" y="-10999"/>
            <a:ext cx="12192000" cy="129395"/>
          </a:xfrm>
          <a:prstGeom prst="rect">
            <a:avLst/>
          </a:prstGeom>
          <a:solidFill>
            <a:srgbClr val="A81A1A"/>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971AC4F0-42FF-454F-A273-431A8E369040}"/>
              </a:ext>
            </a:extLst>
          </p:cNvPr>
          <p:cNvSpPr/>
          <p:nvPr/>
        </p:nvSpPr>
        <p:spPr>
          <a:xfrm>
            <a:off x="-182" y="114109"/>
            <a:ext cx="12192000" cy="60486"/>
          </a:xfrm>
          <a:prstGeom prst="rect">
            <a:avLst/>
          </a:prstGeom>
          <a:solidFill>
            <a:srgbClr val="917A2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445D61DF-67D7-EA8F-344B-77A697C40B07}"/>
              </a:ext>
            </a:extLst>
          </p:cNvPr>
          <p:cNvSpPr/>
          <p:nvPr/>
        </p:nvSpPr>
        <p:spPr>
          <a:xfrm>
            <a:off x="623688" y="1312557"/>
            <a:ext cx="5472130" cy="324553"/>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t>Revenue (OMR’000)</a:t>
            </a:r>
          </a:p>
        </p:txBody>
      </p:sp>
      <p:sp>
        <p:nvSpPr>
          <p:cNvPr id="10" name="Rectangle 9">
            <a:extLst>
              <a:ext uri="{FF2B5EF4-FFF2-40B4-BE49-F238E27FC236}">
                <a16:creationId xmlns:a16="http://schemas.microsoft.com/office/drawing/2014/main" id="{2EAAD0C1-66B2-9A39-B345-832F03A4B8FB}"/>
              </a:ext>
            </a:extLst>
          </p:cNvPr>
          <p:cNvSpPr/>
          <p:nvPr/>
        </p:nvSpPr>
        <p:spPr>
          <a:xfrm>
            <a:off x="6160653" y="1317663"/>
            <a:ext cx="5794911" cy="324553"/>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t>Net Profit (OMR'000)</a:t>
            </a:r>
          </a:p>
        </p:txBody>
      </p:sp>
      <p:sp>
        <p:nvSpPr>
          <p:cNvPr id="12" name="Rectangle 11">
            <a:extLst>
              <a:ext uri="{FF2B5EF4-FFF2-40B4-BE49-F238E27FC236}">
                <a16:creationId xmlns:a16="http://schemas.microsoft.com/office/drawing/2014/main" id="{F688CF10-69D4-F48C-AE80-08896AB8A0C8}"/>
              </a:ext>
            </a:extLst>
          </p:cNvPr>
          <p:cNvSpPr/>
          <p:nvPr/>
        </p:nvSpPr>
        <p:spPr>
          <a:xfrm>
            <a:off x="622882" y="3942366"/>
            <a:ext cx="5472130" cy="324553"/>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defRPr sz="1400" b="0" i="0" u="none" strike="noStrike" kern="1200" spc="0" baseline="0">
                <a:solidFill>
                  <a:prstClr val="black">
                    <a:lumMod val="65000"/>
                    <a:lumOff val="35000"/>
                  </a:prstClr>
                </a:solidFill>
                <a:latin typeface="+mn-lt"/>
                <a:ea typeface="+mn-ea"/>
                <a:cs typeface="+mn-cs"/>
              </a:defRPr>
            </a:pPr>
            <a:r>
              <a:rPr lang="en-US" sz="1400" b="1" dirty="0">
                <a:solidFill>
                  <a:schemeClr val="bg1"/>
                </a:solidFill>
              </a:rPr>
              <a:t>Share of Profit</a:t>
            </a:r>
            <a:r>
              <a:rPr lang="en-US" sz="1400" b="1" baseline="0" dirty="0">
                <a:solidFill>
                  <a:schemeClr val="bg1"/>
                </a:solidFill>
              </a:rPr>
              <a:t> (OMR’000)</a:t>
            </a:r>
            <a:endParaRPr lang="en-US" sz="1400" b="1" dirty="0">
              <a:solidFill>
                <a:schemeClr val="bg1"/>
              </a:solidFill>
            </a:endParaRPr>
          </a:p>
        </p:txBody>
      </p:sp>
      <p:sp>
        <p:nvSpPr>
          <p:cNvPr id="13" name="Rectangle 12">
            <a:extLst>
              <a:ext uri="{FF2B5EF4-FFF2-40B4-BE49-F238E27FC236}">
                <a16:creationId xmlns:a16="http://schemas.microsoft.com/office/drawing/2014/main" id="{84F395C3-3AD5-1A23-8FD6-CA4A10A249EE}"/>
              </a:ext>
            </a:extLst>
          </p:cNvPr>
          <p:cNvSpPr/>
          <p:nvPr/>
        </p:nvSpPr>
        <p:spPr>
          <a:xfrm>
            <a:off x="6160653" y="3943125"/>
            <a:ext cx="5794912" cy="324553"/>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t>Management Comments</a:t>
            </a:r>
          </a:p>
        </p:txBody>
      </p:sp>
      <p:sp>
        <p:nvSpPr>
          <p:cNvPr id="16" name="TextBox 15">
            <a:extLst>
              <a:ext uri="{FF2B5EF4-FFF2-40B4-BE49-F238E27FC236}">
                <a16:creationId xmlns:a16="http://schemas.microsoft.com/office/drawing/2014/main" id="{10428AFD-1263-0C23-3DB0-00702E81C9D9}"/>
              </a:ext>
            </a:extLst>
          </p:cNvPr>
          <p:cNvSpPr txBox="1"/>
          <p:nvPr/>
        </p:nvSpPr>
        <p:spPr>
          <a:xfrm>
            <a:off x="6159844" y="4271659"/>
            <a:ext cx="5794912" cy="2246769"/>
          </a:xfrm>
          <a:prstGeom prst="rect">
            <a:avLst/>
          </a:prstGeom>
          <a:solidFill>
            <a:schemeClr val="accent3">
              <a:lumMod val="20000"/>
              <a:lumOff val="80000"/>
            </a:schemeClr>
          </a:solidFill>
          <a:ln>
            <a:solidFill>
              <a:schemeClr val="accent3"/>
            </a:solidFill>
          </a:ln>
        </p:spPr>
        <p:txBody>
          <a:bodyPr wrap="square" rtlCol="0">
            <a:spAutoFit/>
          </a:bodyPr>
          <a:lstStyle/>
          <a:p>
            <a:pPr marL="171450" marR="0" indent="-171450" algn="just">
              <a:spcBef>
                <a:spcPts val="0"/>
              </a:spcBef>
              <a:spcAft>
                <a:spcPts val="0"/>
              </a:spcAft>
              <a:buFont typeface="Arial" panose="020B0604020202020204" pitchFamily="34" charset="0"/>
              <a:buChar char="•"/>
            </a:pPr>
            <a:r>
              <a:rPr lang="en-US" sz="1000" dirty="0">
                <a:latin typeface="Calibri" panose="020F0502020204030204" pitchFamily="34" charset="0"/>
                <a:ea typeface="Calibri" panose="020F0502020204030204" pitchFamily="34" charset="0"/>
                <a:cs typeface="Arial" panose="020B0604020202020204" pitchFamily="34" charset="0"/>
              </a:rPr>
              <a:t>All our Associate Companies (Except Alruwad school) are listed companies. Investor and financial analyst can obtain more detail from MSX.</a:t>
            </a:r>
          </a:p>
          <a:p>
            <a:pPr marL="171450" indent="-171450" algn="just">
              <a:buFont typeface="Arial" panose="020B0604020202020204" pitchFamily="34" charset="0"/>
              <a:buChar char="•"/>
            </a:pPr>
            <a:r>
              <a:rPr lang="en-US" sz="1000" dirty="0">
                <a:latin typeface="Calibri" panose="020F0502020204030204" pitchFamily="34" charset="0"/>
                <a:cs typeface="Arial" panose="020B0604020202020204" pitchFamily="34" charset="0"/>
              </a:rPr>
              <a:t>All of our associate companies (Except Al Maha and Alruwad School) reported better revenue than last year. </a:t>
            </a:r>
          </a:p>
          <a:p>
            <a:pPr marL="171450" indent="-171450" algn="just">
              <a:buFont typeface="Arial" panose="020B0604020202020204" pitchFamily="34" charset="0"/>
              <a:buChar char="•"/>
            </a:pPr>
            <a:r>
              <a:rPr lang="en-US" sz="1000" dirty="0">
                <a:latin typeface="Calibri" panose="020F0502020204030204" pitchFamily="34" charset="0"/>
                <a:cs typeface="Arial" panose="020B0604020202020204" pitchFamily="34" charset="0"/>
              </a:rPr>
              <a:t>Despite of increase in sales, Oman Chlorine profitability has been lower than last year mainly on account of decline of caustic prices globally.</a:t>
            </a:r>
          </a:p>
          <a:p>
            <a:pPr marL="171450" indent="-171450" algn="just">
              <a:buFont typeface="Arial" panose="020B0604020202020204" pitchFamily="34" charset="0"/>
              <a:buChar char="•"/>
            </a:pPr>
            <a:r>
              <a:rPr lang="en-US" sz="1000" dirty="0">
                <a:latin typeface="Calibri" panose="020F0502020204030204" pitchFamily="34" charset="0"/>
                <a:cs typeface="Arial" panose="020B0604020202020204" pitchFamily="34" charset="0"/>
              </a:rPr>
              <a:t>Voltamp, National detergent and National Biscuit (NABIL) recorded all time high revenue and net profit. </a:t>
            </a:r>
            <a:endParaRPr lang="en-US" sz="1000" dirty="0">
              <a:cs typeface="Arial" panose="020B0604020202020204" pitchFamily="34" charset="0"/>
            </a:endParaRPr>
          </a:p>
          <a:p>
            <a:pPr marL="171450" indent="-171450" algn="just">
              <a:buFont typeface="Arial" panose="020B0604020202020204" pitchFamily="34" charset="0"/>
              <a:buChar char="•"/>
            </a:pPr>
            <a:r>
              <a:rPr lang="en-US" sz="1000" dirty="0">
                <a:cs typeface="Arial" panose="020B0604020202020204" pitchFamily="34" charset="0"/>
              </a:rPr>
              <a:t>Arabia Falcon performed well with the higher revenue and profit as compared to last year. </a:t>
            </a:r>
          </a:p>
          <a:p>
            <a:pPr marL="171450" indent="-171450" algn="just">
              <a:buFont typeface="Arial" panose="020B0604020202020204" pitchFamily="34" charset="0"/>
              <a:buChar char="•"/>
            </a:pPr>
            <a:r>
              <a:rPr lang="en-US" sz="1000" dirty="0">
                <a:cs typeface="Arial" panose="020B0604020202020204" pitchFamily="34" charset="0"/>
              </a:rPr>
              <a:t>Alruwad School has reported lower revenue, but its losses reduced versus compared to last year. The revenue declined primarily due to lower number of students enrolled in the school during academic year. As a result, Alruwad has taken several steps to reduces losses. </a:t>
            </a:r>
          </a:p>
          <a:p>
            <a:pPr marL="171450" indent="-171450" algn="just">
              <a:buFont typeface="Arial" panose="020B0604020202020204" pitchFamily="34" charset="0"/>
              <a:buChar char="•"/>
            </a:pPr>
            <a:r>
              <a:rPr lang="en-US" sz="1000" dirty="0">
                <a:latin typeface="Calibri" panose="020F0502020204030204" pitchFamily="34" charset="0"/>
                <a:cs typeface="Arial" panose="020B0604020202020204" pitchFamily="34" charset="0"/>
              </a:rPr>
              <a:t>Al Maha has recorded lower revenue and higher loss during the year. AMC has written off its entire investment in Al Hael Ceramics. Oman Govt. has imposed antidumping duty on all ceramic and Porcelain products coming from India and China, which should have positive impact on Al Maha Performance</a:t>
            </a:r>
          </a:p>
        </p:txBody>
      </p:sp>
      <p:sp>
        <p:nvSpPr>
          <p:cNvPr id="3" name="Slide Number Placeholder 2">
            <a:extLst>
              <a:ext uri="{FF2B5EF4-FFF2-40B4-BE49-F238E27FC236}">
                <a16:creationId xmlns:a16="http://schemas.microsoft.com/office/drawing/2014/main" id="{C96E9977-674E-DDE1-62B8-318D04318FFD}"/>
              </a:ext>
            </a:extLst>
          </p:cNvPr>
          <p:cNvSpPr>
            <a:spLocks noGrp="1"/>
          </p:cNvSpPr>
          <p:nvPr>
            <p:ph type="sldNum" sz="quarter" idx="12"/>
          </p:nvPr>
        </p:nvSpPr>
        <p:spPr/>
        <p:txBody>
          <a:bodyPr/>
          <a:lstStyle/>
          <a:p>
            <a:fld id="{70EC9206-40C2-4988-907B-F68DF1318569}" type="slidenum">
              <a:rPr lang="en-US" smtClean="0"/>
              <a:pPr/>
              <a:t>4</a:t>
            </a:fld>
            <a:endParaRPr lang="en-US" dirty="0"/>
          </a:p>
        </p:txBody>
      </p:sp>
      <p:graphicFrame>
        <p:nvGraphicFramePr>
          <p:cNvPr id="4" name="Chart 3">
            <a:extLst>
              <a:ext uri="{FF2B5EF4-FFF2-40B4-BE49-F238E27FC236}">
                <a16:creationId xmlns:a16="http://schemas.microsoft.com/office/drawing/2014/main" id="{5E1310A9-2363-B762-0405-4FE26C4BDE4A}"/>
              </a:ext>
            </a:extLst>
          </p:cNvPr>
          <p:cNvGraphicFramePr>
            <a:graphicFrameLocks/>
          </p:cNvGraphicFramePr>
          <p:nvPr>
            <p:extLst>
              <p:ext uri="{D42A27DB-BD31-4B8C-83A1-F6EECF244321}">
                <p14:modId xmlns:p14="http://schemas.microsoft.com/office/powerpoint/2010/main" val="1527335565"/>
              </p:ext>
            </p:extLst>
          </p:nvPr>
        </p:nvGraphicFramePr>
        <p:xfrm>
          <a:off x="622881" y="1644239"/>
          <a:ext cx="5472128" cy="2215092"/>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5" name="Chart 4">
            <a:extLst>
              <a:ext uri="{FF2B5EF4-FFF2-40B4-BE49-F238E27FC236}">
                <a16:creationId xmlns:a16="http://schemas.microsoft.com/office/drawing/2014/main" id="{69A635B9-31C9-7F0A-FB48-B0A8BC8A8404}"/>
              </a:ext>
            </a:extLst>
          </p:cNvPr>
          <p:cNvGraphicFramePr>
            <a:graphicFrameLocks/>
          </p:cNvGraphicFramePr>
          <p:nvPr>
            <p:extLst>
              <p:ext uri="{D42A27DB-BD31-4B8C-83A1-F6EECF244321}">
                <p14:modId xmlns:p14="http://schemas.microsoft.com/office/powerpoint/2010/main" val="3619149330"/>
              </p:ext>
            </p:extLst>
          </p:nvPr>
        </p:nvGraphicFramePr>
        <p:xfrm>
          <a:off x="6159844" y="1639327"/>
          <a:ext cx="5794910" cy="2220004"/>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8" name="Chart 7">
            <a:extLst>
              <a:ext uri="{FF2B5EF4-FFF2-40B4-BE49-F238E27FC236}">
                <a16:creationId xmlns:a16="http://schemas.microsoft.com/office/drawing/2014/main" id="{D4AB6A93-C9E3-7A84-E86D-7649FAFF1394}"/>
              </a:ext>
            </a:extLst>
          </p:cNvPr>
          <p:cNvGraphicFramePr>
            <a:graphicFrameLocks/>
          </p:cNvGraphicFramePr>
          <p:nvPr>
            <p:extLst>
              <p:ext uri="{D42A27DB-BD31-4B8C-83A1-F6EECF244321}">
                <p14:modId xmlns:p14="http://schemas.microsoft.com/office/powerpoint/2010/main" val="677607639"/>
              </p:ext>
            </p:extLst>
          </p:nvPr>
        </p:nvGraphicFramePr>
        <p:xfrm>
          <a:off x="622070" y="4266919"/>
          <a:ext cx="5472130" cy="2348860"/>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42827781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6D5C8599-325D-4895-9F45-6D9646F50698}"/>
              </a:ext>
            </a:extLst>
          </p:cNvPr>
          <p:cNvPicPr>
            <a:picLocks noChangeAspect="1"/>
          </p:cNvPicPr>
          <p:nvPr/>
        </p:nvPicPr>
        <p:blipFill>
          <a:blip r:embed="rId3"/>
          <a:stretch>
            <a:fillRect/>
          </a:stretch>
        </p:blipFill>
        <p:spPr>
          <a:xfrm>
            <a:off x="9466444" y="163313"/>
            <a:ext cx="2725556" cy="1295742"/>
          </a:xfrm>
          <a:prstGeom prst="rect">
            <a:avLst/>
          </a:prstGeom>
        </p:spPr>
      </p:pic>
      <p:sp>
        <p:nvSpPr>
          <p:cNvPr id="2" name="Title 1">
            <a:extLst>
              <a:ext uri="{FF2B5EF4-FFF2-40B4-BE49-F238E27FC236}">
                <a16:creationId xmlns:a16="http://schemas.microsoft.com/office/drawing/2014/main" id="{A7F3151B-0432-44FF-85B1-2A47C8D4D57F}"/>
              </a:ext>
            </a:extLst>
          </p:cNvPr>
          <p:cNvSpPr>
            <a:spLocks noGrp="1"/>
          </p:cNvSpPr>
          <p:nvPr>
            <p:ph type="title"/>
          </p:nvPr>
        </p:nvSpPr>
        <p:spPr>
          <a:xfrm>
            <a:off x="623687" y="360520"/>
            <a:ext cx="10944262" cy="895415"/>
          </a:xfrm>
        </p:spPr>
        <p:txBody>
          <a:bodyPr>
            <a:normAutofit/>
          </a:bodyPr>
          <a:lstStyle/>
          <a:p>
            <a:pPr algn="ctr"/>
            <a:r>
              <a:rPr lang="en-US" sz="3600" dirty="0">
                <a:solidFill>
                  <a:schemeClr val="accent2">
                    <a:lumMod val="50000"/>
                  </a:schemeClr>
                </a:solidFill>
                <a:latin typeface="+mn-lt"/>
                <a:ea typeface="Tahoma" panose="020B0604030504040204" pitchFamily="34" charset="0"/>
                <a:cs typeface="Tahoma" panose="020B0604030504040204" pitchFamily="34" charset="0"/>
              </a:rPr>
              <a:t>Company Performance – Mar’25</a:t>
            </a:r>
            <a:endParaRPr lang="en-US" sz="3600" dirty="0">
              <a:solidFill>
                <a:schemeClr val="accent2">
                  <a:lumMod val="50000"/>
                </a:schemeClr>
              </a:solidFill>
              <a:latin typeface="+mn-lt"/>
            </a:endParaRPr>
          </a:p>
        </p:txBody>
      </p:sp>
      <p:cxnSp>
        <p:nvCxnSpPr>
          <p:cNvPr id="6" name="Straight Connector 5">
            <a:extLst>
              <a:ext uri="{FF2B5EF4-FFF2-40B4-BE49-F238E27FC236}">
                <a16:creationId xmlns:a16="http://schemas.microsoft.com/office/drawing/2014/main" id="{2585D5C6-16E5-42CD-A689-2424C0556887}"/>
              </a:ext>
            </a:extLst>
          </p:cNvPr>
          <p:cNvCxnSpPr/>
          <p:nvPr/>
        </p:nvCxnSpPr>
        <p:spPr>
          <a:xfrm>
            <a:off x="0" y="1261040"/>
            <a:ext cx="12192000" cy="0"/>
          </a:xfrm>
          <a:prstGeom prst="line">
            <a:avLst/>
          </a:prstGeom>
          <a:ln w="12700"/>
        </p:spPr>
        <p:style>
          <a:lnRef idx="1">
            <a:schemeClr val="dk1"/>
          </a:lnRef>
          <a:fillRef idx="0">
            <a:schemeClr val="dk1"/>
          </a:fillRef>
          <a:effectRef idx="0">
            <a:schemeClr val="dk1"/>
          </a:effectRef>
          <a:fontRef idx="minor">
            <a:schemeClr val="tx1"/>
          </a:fontRef>
        </p:style>
      </p:cxnSp>
      <p:sp>
        <p:nvSpPr>
          <p:cNvPr id="19" name="Rectangle 18">
            <a:extLst>
              <a:ext uri="{FF2B5EF4-FFF2-40B4-BE49-F238E27FC236}">
                <a16:creationId xmlns:a16="http://schemas.microsoft.com/office/drawing/2014/main" id="{CB583200-7A22-4427-AAA2-08DBC9B248D5}"/>
              </a:ext>
            </a:extLst>
          </p:cNvPr>
          <p:cNvSpPr/>
          <p:nvPr/>
        </p:nvSpPr>
        <p:spPr>
          <a:xfrm>
            <a:off x="-182" y="6728604"/>
            <a:ext cx="12192000" cy="129395"/>
          </a:xfrm>
          <a:prstGeom prst="rect">
            <a:avLst/>
          </a:prstGeom>
          <a:solidFill>
            <a:srgbClr val="A81A1A"/>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26FA02E7-FC4C-4E2E-B3F9-32E9BAF9E17B}"/>
              </a:ext>
            </a:extLst>
          </p:cNvPr>
          <p:cNvSpPr/>
          <p:nvPr/>
        </p:nvSpPr>
        <p:spPr>
          <a:xfrm>
            <a:off x="-182" y="6671982"/>
            <a:ext cx="12192000" cy="60486"/>
          </a:xfrm>
          <a:prstGeom prst="rect">
            <a:avLst/>
          </a:prstGeom>
          <a:solidFill>
            <a:srgbClr val="917A2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D5D0AADA-76EF-4925-8FC9-C49FED31E836}"/>
              </a:ext>
            </a:extLst>
          </p:cNvPr>
          <p:cNvSpPr/>
          <p:nvPr/>
        </p:nvSpPr>
        <p:spPr>
          <a:xfrm>
            <a:off x="0" y="-10999"/>
            <a:ext cx="12192000" cy="129395"/>
          </a:xfrm>
          <a:prstGeom prst="rect">
            <a:avLst/>
          </a:prstGeom>
          <a:solidFill>
            <a:srgbClr val="A81A1A"/>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971AC4F0-42FF-454F-A273-431A8E369040}"/>
              </a:ext>
            </a:extLst>
          </p:cNvPr>
          <p:cNvSpPr/>
          <p:nvPr/>
        </p:nvSpPr>
        <p:spPr>
          <a:xfrm>
            <a:off x="-182" y="114109"/>
            <a:ext cx="12192000" cy="60486"/>
          </a:xfrm>
          <a:prstGeom prst="rect">
            <a:avLst/>
          </a:prstGeom>
          <a:solidFill>
            <a:srgbClr val="917A2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445D61DF-67D7-EA8F-344B-77A697C40B07}"/>
              </a:ext>
            </a:extLst>
          </p:cNvPr>
          <p:cNvSpPr/>
          <p:nvPr/>
        </p:nvSpPr>
        <p:spPr>
          <a:xfrm>
            <a:off x="623688" y="1312557"/>
            <a:ext cx="5472130" cy="324553"/>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t>Income (OMR’000)</a:t>
            </a:r>
          </a:p>
        </p:txBody>
      </p:sp>
      <p:sp>
        <p:nvSpPr>
          <p:cNvPr id="10" name="Rectangle 9">
            <a:extLst>
              <a:ext uri="{FF2B5EF4-FFF2-40B4-BE49-F238E27FC236}">
                <a16:creationId xmlns:a16="http://schemas.microsoft.com/office/drawing/2014/main" id="{2EAAD0C1-66B2-9A39-B345-832F03A4B8FB}"/>
              </a:ext>
            </a:extLst>
          </p:cNvPr>
          <p:cNvSpPr/>
          <p:nvPr/>
        </p:nvSpPr>
        <p:spPr>
          <a:xfrm>
            <a:off x="6160654" y="1310400"/>
            <a:ext cx="5407294" cy="324553"/>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t>Expenses (OMR'000)</a:t>
            </a:r>
          </a:p>
        </p:txBody>
      </p:sp>
      <p:sp>
        <p:nvSpPr>
          <p:cNvPr id="12" name="Rectangle 11">
            <a:extLst>
              <a:ext uri="{FF2B5EF4-FFF2-40B4-BE49-F238E27FC236}">
                <a16:creationId xmlns:a16="http://schemas.microsoft.com/office/drawing/2014/main" id="{F688CF10-69D4-F48C-AE80-08896AB8A0C8}"/>
              </a:ext>
            </a:extLst>
          </p:cNvPr>
          <p:cNvSpPr/>
          <p:nvPr/>
        </p:nvSpPr>
        <p:spPr>
          <a:xfrm>
            <a:off x="622883" y="3988890"/>
            <a:ext cx="5472130" cy="324553"/>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t>Net Profit &amp; Other Comp. Income (OMR’000)</a:t>
            </a:r>
          </a:p>
        </p:txBody>
      </p:sp>
      <p:sp>
        <p:nvSpPr>
          <p:cNvPr id="13" name="Rectangle 12">
            <a:extLst>
              <a:ext uri="{FF2B5EF4-FFF2-40B4-BE49-F238E27FC236}">
                <a16:creationId xmlns:a16="http://schemas.microsoft.com/office/drawing/2014/main" id="{84F395C3-3AD5-1A23-8FD6-CA4A10A249EE}"/>
              </a:ext>
            </a:extLst>
          </p:cNvPr>
          <p:cNvSpPr/>
          <p:nvPr/>
        </p:nvSpPr>
        <p:spPr>
          <a:xfrm>
            <a:off x="6160655" y="3988889"/>
            <a:ext cx="5407294" cy="324553"/>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t>Performance Overview</a:t>
            </a:r>
          </a:p>
        </p:txBody>
      </p:sp>
      <p:sp>
        <p:nvSpPr>
          <p:cNvPr id="16" name="TextBox 15">
            <a:extLst>
              <a:ext uri="{FF2B5EF4-FFF2-40B4-BE49-F238E27FC236}">
                <a16:creationId xmlns:a16="http://schemas.microsoft.com/office/drawing/2014/main" id="{10428AFD-1263-0C23-3DB0-00702E81C9D9}"/>
              </a:ext>
            </a:extLst>
          </p:cNvPr>
          <p:cNvSpPr txBox="1"/>
          <p:nvPr/>
        </p:nvSpPr>
        <p:spPr>
          <a:xfrm>
            <a:off x="6160654" y="4320801"/>
            <a:ext cx="5407294" cy="2354491"/>
          </a:xfrm>
          <a:prstGeom prst="rect">
            <a:avLst/>
          </a:prstGeom>
          <a:noFill/>
          <a:ln>
            <a:solidFill>
              <a:schemeClr val="accent3"/>
            </a:solidFill>
          </a:ln>
        </p:spPr>
        <p:txBody>
          <a:bodyPr wrap="square" rtlCol="0">
            <a:spAutoFit/>
          </a:bodyPr>
          <a:lstStyle/>
          <a:p>
            <a:pPr marL="171450" marR="0" indent="-171450" algn="just">
              <a:spcBef>
                <a:spcPts val="0"/>
              </a:spcBef>
              <a:spcAft>
                <a:spcPts val="0"/>
              </a:spcAft>
              <a:buFont typeface="Arial" panose="020B0604020202020204" pitchFamily="34" charset="0"/>
              <a:buChar char="•"/>
            </a:pPr>
            <a:r>
              <a:rPr lang="en-US" sz="1050" b="1" dirty="0">
                <a:latin typeface="Calibri" panose="020F0502020204030204" pitchFamily="34" charset="0"/>
                <a:ea typeface="Calibri" panose="020F0502020204030204" pitchFamily="34" charset="0"/>
                <a:cs typeface="Calibri" panose="020F0502020204030204" pitchFamily="34" charset="0"/>
              </a:rPr>
              <a:t>The company reported a net profit of OMR 2,385k for the year ended on 31 March 2025, 348% improvement from last year. The total comprehensive income was OMR 1,657k, 6% higher than last year.</a:t>
            </a:r>
          </a:p>
          <a:p>
            <a:pPr marL="171450" marR="0" indent="-171450" algn="just">
              <a:spcBef>
                <a:spcPts val="0"/>
              </a:spcBef>
              <a:spcAft>
                <a:spcPts val="0"/>
              </a:spcAft>
              <a:buFont typeface="Arial" panose="020B0604020202020204" pitchFamily="34" charset="0"/>
              <a:buChar char="•"/>
            </a:pPr>
            <a:r>
              <a:rPr lang="en-US" sz="1050" dirty="0">
                <a:latin typeface="Calibri" panose="020F0502020204030204" pitchFamily="34" charset="0"/>
                <a:ea typeface="MS Gothic" panose="020B0609070205080204" pitchFamily="49" charset="-128"/>
              </a:rPr>
              <a:t>Share of Profit (SoP) from Associate companies for the year is </a:t>
            </a:r>
            <a:r>
              <a:rPr lang="en-US" altLang="en-US" sz="1050" dirty="0"/>
              <a:t>OMR 1,888k, which is 238% higher than OMR 559k of 2023-24. This is mainly on account of excellent performance of all associates except Al Maha and Alruwad School. </a:t>
            </a:r>
          </a:p>
          <a:p>
            <a:pPr marL="171450" marR="0" indent="-171450" algn="just">
              <a:spcBef>
                <a:spcPts val="0"/>
              </a:spcBef>
              <a:spcAft>
                <a:spcPts val="0"/>
              </a:spcAft>
              <a:buFont typeface="Arial" panose="020B0604020202020204" pitchFamily="34" charset="0"/>
              <a:buChar char="•"/>
            </a:pPr>
            <a:r>
              <a:rPr lang="en-US" sz="1050" dirty="0">
                <a:latin typeface="Calibri" panose="020F0502020204030204" pitchFamily="34" charset="0"/>
                <a:ea typeface="Calibri" panose="020F0502020204030204" pitchFamily="34" charset="0"/>
                <a:cs typeface="Arial" panose="020B0604020202020204" pitchFamily="34" charset="0"/>
              </a:rPr>
              <a:t>Impairment of OMR 540k recorded on Alruwad school during the year.</a:t>
            </a:r>
          </a:p>
          <a:p>
            <a:pPr marL="171450" marR="0" indent="-171450" algn="just">
              <a:spcBef>
                <a:spcPts val="0"/>
              </a:spcBef>
              <a:spcAft>
                <a:spcPts val="0"/>
              </a:spcAft>
              <a:buFont typeface="Arial" panose="020B0604020202020204" pitchFamily="34" charset="0"/>
              <a:buChar char="•"/>
            </a:pPr>
            <a:r>
              <a:rPr lang="en-US" sz="1050" dirty="0">
                <a:latin typeface="Calibri" panose="020F0502020204030204" pitchFamily="34" charset="0"/>
                <a:ea typeface="Calibri" panose="020F0502020204030204" pitchFamily="34" charset="0"/>
                <a:cs typeface="Arial" panose="020B0604020202020204" pitchFamily="34" charset="0"/>
              </a:rPr>
              <a:t>Recorded realised gain of OMR 1,358k on the sell of 9.68% stake in Voltamp.</a:t>
            </a:r>
          </a:p>
          <a:p>
            <a:pPr marL="171450" indent="-171450" algn="just">
              <a:buFont typeface="Arial" panose="020B0604020202020204" pitchFamily="34" charset="0"/>
              <a:buChar char="•"/>
            </a:pPr>
            <a:r>
              <a:rPr lang="en-US" sz="1050" dirty="0">
                <a:latin typeface="Calibri" panose="020F0502020204030204" pitchFamily="34" charset="0"/>
                <a:ea typeface="Calibri" panose="020F0502020204030204" pitchFamily="34" charset="0"/>
                <a:cs typeface="Arial" panose="020B0604020202020204" pitchFamily="34" charset="0"/>
              </a:rPr>
              <a:t>As a result of increase in borrowing from OMR 15.8mn to OMR 28.8mn at the end of current year, finance cost increased from OMR 1,066k to OMR 1,264k. Debt/ Equity ratio increased to 0.77 times from 0.49 times of last year. </a:t>
            </a:r>
            <a:r>
              <a:rPr lang="en-US" altLang="en-US" sz="1050" dirty="0"/>
              <a:t>Average rate of interest reduced to 6.27% from last year’s 6.34%.</a:t>
            </a:r>
            <a:endParaRPr lang="en-US" sz="1050" dirty="0">
              <a:highlight>
                <a:srgbClr val="FFFF00"/>
              </a:highlight>
              <a:latin typeface="Calibri" panose="020F0502020204030204" pitchFamily="34" charset="0"/>
              <a:ea typeface="Calibri" panose="020F0502020204030204" pitchFamily="34" charset="0"/>
              <a:cs typeface="Arial" panose="020B0604020202020204" pitchFamily="34" charset="0"/>
            </a:endParaRPr>
          </a:p>
          <a:p>
            <a:pPr algn="just"/>
            <a:endParaRPr lang="en-US" sz="1050" dirty="0">
              <a:effectLst/>
              <a:highlight>
                <a:srgbClr val="FFFF00"/>
              </a:highlight>
              <a:latin typeface="Calibri" panose="020F0502020204030204" pitchFamily="34" charset="0"/>
              <a:ea typeface="Calibri" panose="020F0502020204030204" pitchFamily="34" charset="0"/>
              <a:cs typeface="Arial" panose="020B0604020202020204" pitchFamily="34" charset="0"/>
            </a:endParaRPr>
          </a:p>
          <a:p>
            <a:pPr marL="171450" indent="-171450" algn="just">
              <a:buFont typeface="Arial" panose="020B0604020202020204" pitchFamily="34" charset="0"/>
              <a:buChar char="•"/>
            </a:pPr>
            <a:endParaRPr lang="en-US" sz="1050" dirty="0">
              <a:effectLst/>
              <a:highlight>
                <a:srgbClr val="FFFF00"/>
              </a:highligh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73429DA1-5AC9-7C20-8FBA-079FDCA47633}"/>
              </a:ext>
            </a:extLst>
          </p:cNvPr>
          <p:cNvSpPr>
            <a:spLocks noGrp="1"/>
          </p:cNvSpPr>
          <p:nvPr>
            <p:ph type="sldNum" sz="quarter" idx="12"/>
          </p:nvPr>
        </p:nvSpPr>
        <p:spPr/>
        <p:txBody>
          <a:bodyPr/>
          <a:lstStyle/>
          <a:p>
            <a:fld id="{70EC9206-40C2-4988-907B-F68DF1318569}" type="slidenum">
              <a:rPr lang="en-US" smtClean="0"/>
              <a:pPr/>
              <a:t>5</a:t>
            </a:fld>
            <a:endParaRPr lang="en-US" dirty="0"/>
          </a:p>
        </p:txBody>
      </p:sp>
      <p:graphicFrame>
        <p:nvGraphicFramePr>
          <p:cNvPr id="5" name="Chart 4">
            <a:extLst>
              <a:ext uri="{FF2B5EF4-FFF2-40B4-BE49-F238E27FC236}">
                <a16:creationId xmlns:a16="http://schemas.microsoft.com/office/drawing/2014/main" id="{8C60E594-7D82-2975-D064-E4C6481BF88D}"/>
              </a:ext>
            </a:extLst>
          </p:cNvPr>
          <p:cNvGraphicFramePr>
            <a:graphicFrameLocks/>
          </p:cNvGraphicFramePr>
          <p:nvPr>
            <p:extLst>
              <p:ext uri="{D42A27DB-BD31-4B8C-83A1-F6EECF244321}">
                <p14:modId xmlns:p14="http://schemas.microsoft.com/office/powerpoint/2010/main" val="699534537"/>
              </p:ext>
            </p:extLst>
          </p:nvPr>
        </p:nvGraphicFramePr>
        <p:xfrm>
          <a:off x="622879" y="1655437"/>
          <a:ext cx="5472129" cy="225501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4" name="Chart 13">
            <a:extLst>
              <a:ext uri="{FF2B5EF4-FFF2-40B4-BE49-F238E27FC236}">
                <a16:creationId xmlns:a16="http://schemas.microsoft.com/office/drawing/2014/main" id="{23621099-6B43-E1A9-E9F7-52CF073288A5}"/>
              </a:ext>
            </a:extLst>
          </p:cNvPr>
          <p:cNvGraphicFramePr>
            <a:graphicFrameLocks/>
          </p:cNvGraphicFramePr>
          <p:nvPr>
            <p:extLst>
              <p:ext uri="{D42A27DB-BD31-4B8C-83A1-F6EECF244321}">
                <p14:modId xmlns:p14="http://schemas.microsoft.com/office/powerpoint/2010/main" val="2521213611"/>
              </p:ext>
            </p:extLst>
          </p:nvPr>
        </p:nvGraphicFramePr>
        <p:xfrm>
          <a:off x="6160650" y="1642082"/>
          <a:ext cx="5407294" cy="2268372"/>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5" name="Chart 14">
            <a:extLst>
              <a:ext uri="{FF2B5EF4-FFF2-40B4-BE49-F238E27FC236}">
                <a16:creationId xmlns:a16="http://schemas.microsoft.com/office/drawing/2014/main" id="{4BDB2F1F-29F8-6AA5-B57C-0D57815580EA}"/>
              </a:ext>
            </a:extLst>
          </p:cNvPr>
          <p:cNvGraphicFramePr>
            <a:graphicFrameLocks/>
          </p:cNvGraphicFramePr>
          <p:nvPr>
            <p:extLst>
              <p:ext uri="{D42A27DB-BD31-4B8C-83A1-F6EECF244321}">
                <p14:modId xmlns:p14="http://schemas.microsoft.com/office/powerpoint/2010/main" val="2786157381"/>
              </p:ext>
            </p:extLst>
          </p:nvPr>
        </p:nvGraphicFramePr>
        <p:xfrm>
          <a:off x="622879" y="4313442"/>
          <a:ext cx="5472129" cy="2302341"/>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595687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6D5C8599-325D-4895-9F45-6D9646F50698}"/>
              </a:ext>
            </a:extLst>
          </p:cNvPr>
          <p:cNvPicPr>
            <a:picLocks noChangeAspect="1"/>
          </p:cNvPicPr>
          <p:nvPr/>
        </p:nvPicPr>
        <p:blipFill>
          <a:blip r:embed="rId2"/>
          <a:stretch>
            <a:fillRect/>
          </a:stretch>
        </p:blipFill>
        <p:spPr>
          <a:xfrm>
            <a:off x="9466444" y="163313"/>
            <a:ext cx="2725556" cy="1295742"/>
          </a:xfrm>
          <a:prstGeom prst="rect">
            <a:avLst/>
          </a:prstGeom>
        </p:spPr>
      </p:pic>
      <p:sp>
        <p:nvSpPr>
          <p:cNvPr id="2" name="Title 1">
            <a:extLst>
              <a:ext uri="{FF2B5EF4-FFF2-40B4-BE49-F238E27FC236}">
                <a16:creationId xmlns:a16="http://schemas.microsoft.com/office/drawing/2014/main" id="{A7F3151B-0432-44FF-85B1-2A47C8D4D57F}"/>
              </a:ext>
            </a:extLst>
          </p:cNvPr>
          <p:cNvSpPr>
            <a:spLocks noGrp="1"/>
          </p:cNvSpPr>
          <p:nvPr>
            <p:ph type="title"/>
          </p:nvPr>
        </p:nvSpPr>
        <p:spPr>
          <a:xfrm>
            <a:off x="117264" y="365125"/>
            <a:ext cx="10515600" cy="888786"/>
          </a:xfrm>
        </p:spPr>
        <p:txBody>
          <a:bodyPr anchor="ctr"/>
          <a:lstStyle/>
          <a:p>
            <a:pPr algn="ctr"/>
            <a:r>
              <a:rPr lang="en-US" sz="3600" cap="all" dirty="0">
                <a:solidFill>
                  <a:schemeClr val="accent2">
                    <a:lumMod val="50000"/>
                  </a:schemeClr>
                </a:solidFill>
                <a:latin typeface="+mn-lt"/>
              </a:rPr>
              <a:t>Financial Overview – Balance Sheet   </a:t>
            </a:r>
            <a:endParaRPr lang="en-US" dirty="0">
              <a:solidFill>
                <a:schemeClr val="accent2">
                  <a:lumMod val="50000"/>
                </a:schemeClr>
              </a:solidFill>
              <a:latin typeface="+mn-lt"/>
            </a:endParaRPr>
          </a:p>
        </p:txBody>
      </p:sp>
      <p:cxnSp>
        <p:nvCxnSpPr>
          <p:cNvPr id="6" name="Straight Connector 5">
            <a:extLst>
              <a:ext uri="{FF2B5EF4-FFF2-40B4-BE49-F238E27FC236}">
                <a16:creationId xmlns:a16="http://schemas.microsoft.com/office/drawing/2014/main" id="{2585D5C6-16E5-42CD-A689-2424C0556887}"/>
              </a:ext>
            </a:extLst>
          </p:cNvPr>
          <p:cNvCxnSpPr/>
          <p:nvPr/>
        </p:nvCxnSpPr>
        <p:spPr>
          <a:xfrm>
            <a:off x="0" y="1261040"/>
            <a:ext cx="12192000" cy="0"/>
          </a:xfrm>
          <a:prstGeom prst="line">
            <a:avLst/>
          </a:prstGeom>
          <a:ln w="12700"/>
        </p:spPr>
        <p:style>
          <a:lnRef idx="1">
            <a:schemeClr val="dk1"/>
          </a:lnRef>
          <a:fillRef idx="0">
            <a:schemeClr val="dk1"/>
          </a:fillRef>
          <a:effectRef idx="0">
            <a:schemeClr val="dk1"/>
          </a:effectRef>
          <a:fontRef idx="minor">
            <a:schemeClr val="tx1"/>
          </a:fontRef>
        </p:style>
      </p:cxnSp>
      <p:sp>
        <p:nvSpPr>
          <p:cNvPr id="19" name="Rectangle 18">
            <a:extLst>
              <a:ext uri="{FF2B5EF4-FFF2-40B4-BE49-F238E27FC236}">
                <a16:creationId xmlns:a16="http://schemas.microsoft.com/office/drawing/2014/main" id="{CB583200-7A22-4427-AAA2-08DBC9B248D5}"/>
              </a:ext>
            </a:extLst>
          </p:cNvPr>
          <p:cNvSpPr/>
          <p:nvPr/>
        </p:nvSpPr>
        <p:spPr>
          <a:xfrm>
            <a:off x="-182" y="6728604"/>
            <a:ext cx="12192000" cy="129395"/>
          </a:xfrm>
          <a:prstGeom prst="rect">
            <a:avLst/>
          </a:prstGeom>
          <a:solidFill>
            <a:srgbClr val="A81A1A"/>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26FA02E7-FC4C-4E2E-B3F9-32E9BAF9E17B}"/>
              </a:ext>
            </a:extLst>
          </p:cNvPr>
          <p:cNvSpPr/>
          <p:nvPr/>
        </p:nvSpPr>
        <p:spPr>
          <a:xfrm>
            <a:off x="-182" y="6671982"/>
            <a:ext cx="12192000" cy="60486"/>
          </a:xfrm>
          <a:prstGeom prst="rect">
            <a:avLst/>
          </a:prstGeom>
          <a:solidFill>
            <a:srgbClr val="917A2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D5D0AADA-76EF-4925-8FC9-C49FED31E836}"/>
              </a:ext>
            </a:extLst>
          </p:cNvPr>
          <p:cNvSpPr/>
          <p:nvPr/>
        </p:nvSpPr>
        <p:spPr>
          <a:xfrm>
            <a:off x="0" y="-10999"/>
            <a:ext cx="12192000" cy="129395"/>
          </a:xfrm>
          <a:prstGeom prst="rect">
            <a:avLst/>
          </a:prstGeom>
          <a:solidFill>
            <a:srgbClr val="A81A1A"/>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971AC4F0-42FF-454F-A273-431A8E369040}"/>
              </a:ext>
            </a:extLst>
          </p:cNvPr>
          <p:cNvSpPr/>
          <p:nvPr/>
        </p:nvSpPr>
        <p:spPr>
          <a:xfrm>
            <a:off x="-182" y="114109"/>
            <a:ext cx="12192000" cy="60486"/>
          </a:xfrm>
          <a:prstGeom prst="rect">
            <a:avLst/>
          </a:prstGeom>
          <a:solidFill>
            <a:srgbClr val="917A2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graphicFrame>
        <p:nvGraphicFramePr>
          <p:cNvPr id="8" name="Table 7">
            <a:extLst>
              <a:ext uri="{FF2B5EF4-FFF2-40B4-BE49-F238E27FC236}">
                <a16:creationId xmlns:a16="http://schemas.microsoft.com/office/drawing/2014/main" id="{CC1182A0-D8CB-6674-8C67-991E37A25F97}"/>
              </a:ext>
            </a:extLst>
          </p:cNvPr>
          <p:cNvGraphicFramePr>
            <a:graphicFrameLocks noGrp="1"/>
          </p:cNvGraphicFramePr>
          <p:nvPr>
            <p:extLst>
              <p:ext uri="{D42A27DB-BD31-4B8C-83A1-F6EECF244321}">
                <p14:modId xmlns:p14="http://schemas.microsoft.com/office/powerpoint/2010/main" val="1533973458"/>
              </p:ext>
            </p:extLst>
          </p:nvPr>
        </p:nvGraphicFramePr>
        <p:xfrm>
          <a:off x="838199" y="1310534"/>
          <a:ext cx="5571837" cy="4903470"/>
        </p:xfrm>
        <a:graphic>
          <a:graphicData uri="http://schemas.openxmlformats.org/drawingml/2006/table">
            <a:tbl>
              <a:tblPr firstRow="1" bandRow="1">
                <a:tableStyleId>{F5AB1C69-6EDB-4FF4-983F-18BD219EF322}</a:tableStyleId>
              </a:tblPr>
              <a:tblGrid>
                <a:gridCol w="3112545">
                  <a:extLst>
                    <a:ext uri="{9D8B030D-6E8A-4147-A177-3AD203B41FA5}">
                      <a16:colId xmlns:a16="http://schemas.microsoft.com/office/drawing/2014/main" val="7022261"/>
                    </a:ext>
                  </a:extLst>
                </a:gridCol>
                <a:gridCol w="1229646">
                  <a:extLst>
                    <a:ext uri="{9D8B030D-6E8A-4147-A177-3AD203B41FA5}">
                      <a16:colId xmlns:a16="http://schemas.microsoft.com/office/drawing/2014/main" val="3607248320"/>
                    </a:ext>
                  </a:extLst>
                </a:gridCol>
                <a:gridCol w="1229646">
                  <a:extLst>
                    <a:ext uri="{9D8B030D-6E8A-4147-A177-3AD203B41FA5}">
                      <a16:colId xmlns:a16="http://schemas.microsoft.com/office/drawing/2014/main" val="807654096"/>
                    </a:ext>
                  </a:extLst>
                </a:gridCol>
              </a:tblGrid>
              <a:tr h="213996">
                <a:tc>
                  <a:txBody>
                    <a:bodyPr/>
                    <a:lstStyle/>
                    <a:p>
                      <a:pPr algn="l" rtl="0" fontAlgn="ctr">
                        <a:buNone/>
                      </a:pPr>
                      <a:r>
                        <a:rPr lang="en-US" sz="1400" b="1" i="0" u="none" strike="noStrike">
                          <a:solidFill>
                            <a:srgbClr val="FFFFFF"/>
                          </a:solidFill>
                          <a:effectLst/>
                          <a:latin typeface="Calibri" panose="020F0502020204030204" pitchFamily="34" charset="0"/>
                        </a:rPr>
                        <a:t>Particulars </a:t>
                      </a:r>
                    </a:p>
                  </a:txBody>
                  <a:tcPr marL="9525" marR="9525" marT="9525" marB="0" anchor="ctr">
                    <a:solidFill>
                      <a:schemeClr val="tx2"/>
                    </a:solidFill>
                  </a:tcPr>
                </a:tc>
                <a:tc>
                  <a:txBody>
                    <a:bodyPr/>
                    <a:lstStyle/>
                    <a:p>
                      <a:pPr algn="ctr" rtl="0" fontAlgn="b">
                        <a:buNone/>
                      </a:pPr>
                      <a:r>
                        <a:rPr lang="en-US" sz="1400" b="1" i="0" u="none" strike="noStrike">
                          <a:solidFill>
                            <a:srgbClr val="FFFFFF"/>
                          </a:solidFill>
                          <a:effectLst/>
                          <a:latin typeface="Calibri" panose="020F0502020204030204" pitchFamily="34" charset="0"/>
                        </a:rPr>
                        <a:t>31-Mar-25</a:t>
                      </a:r>
                    </a:p>
                  </a:txBody>
                  <a:tcPr marL="9525" marR="9525" marT="9525" marB="0" anchor="b">
                    <a:lnR w="12700" cmpd="sng">
                      <a:noFill/>
                    </a:lnR>
                    <a:lnT w="38100" cmpd="sng">
                      <a:noFill/>
                    </a:lnT>
                    <a:lnB w="12700" cmpd="sng">
                      <a:noFill/>
                    </a:lnB>
                    <a:lnTlToBr w="12700" cmpd="sng">
                      <a:noFill/>
                      <a:prstDash val="solid"/>
                    </a:lnTlToBr>
                    <a:lnBlToTr w="12700" cmpd="sng">
                      <a:noFill/>
                      <a:prstDash val="solid"/>
                    </a:lnBlToTr>
                    <a:solidFill>
                      <a:schemeClr val="tx2"/>
                    </a:solidFill>
                  </a:tcPr>
                </a:tc>
                <a:tc>
                  <a:txBody>
                    <a:bodyPr/>
                    <a:lstStyle/>
                    <a:p>
                      <a:pPr algn="ctr" rtl="0" fontAlgn="b">
                        <a:buNone/>
                      </a:pPr>
                      <a:r>
                        <a:rPr lang="en-US" sz="1400" b="1" i="0" u="none" strike="noStrike">
                          <a:solidFill>
                            <a:srgbClr val="FFFFFF"/>
                          </a:solidFill>
                          <a:effectLst/>
                          <a:latin typeface="Calibri" panose="020F0502020204030204" pitchFamily="34" charset="0"/>
                        </a:rPr>
                        <a:t>31-Mar-24</a:t>
                      </a:r>
                    </a:p>
                  </a:txBody>
                  <a:tcPr marL="9525" marR="9525" marT="9525" marB="0" anchor="b">
                    <a:lnL w="38100" cmpd="sng">
                      <a:noFill/>
                    </a:lnL>
                    <a:lnR w="12700" cmpd="sng">
                      <a:noFill/>
                    </a:lnR>
                    <a:lnT w="38100" cmpd="sng">
                      <a:noFill/>
                    </a:lnT>
                    <a:lnB w="12700" cmpd="sng">
                      <a:noFill/>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276849849"/>
                  </a:ext>
                </a:extLst>
              </a:tr>
              <a:tr h="213996">
                <a:tc>
                  <a:txBody>
                    <a:bodyPr/>
                    <a:lstStyle/>
                    <a:p>
                      <a:pPr algn="l" rtl="0" fontAlgn="b">
                        <a:buNone/>
                      </a:pPr>
                      <a:r>
                        <a:rPr lang="en-US" sz="1400" b="1" i="0" u="none" strike="noStrike">
                          <a:solidFill>
                            <a:srgbClr val="000000"/>
                          </a:solidFill>
                          <a:effectLst/>
                          <a:latin typeface="Calibri" panose="020F0502020204030204" pitchFamily="34" charset="0"/>
                        </a:rPr>
                        <a:t>Assets </a:t>
                      </a:r>
                    </a:p>
                  </a:txBody>
                  <a:tcPr marL="9525" marR="9525" marT="9525" marB="0" anchor="b">
                    <a:solidFill>
                      <a:schemeClr val="bg1">
                        <a:lumMod val="95000"/>
                      </a:schemeClr>
                    </a:solidFill>
                  </a:tcPr>
                </a:tc>
                <a:tc>
                  <a:txBody>
                    <a:bodyPr/>
                    <a:lstStyle/>
                    <a:p>
                      <a:pPr algn="l" fontAlgn="b">
                        <a:buNone/>
                      </a:pPr>
                      <a:r>
                        <a:rPr lang="en-US" sz="1400" b="0" i="0" u="none" strike="noStrike">
                          <a:solidFill>
                            <a:srgbClr val="000000"/>
                          </a:solidFill>
                          <a:effectLst/>
                          <a:latin typeface="Arial" panose="020B0604020202020204" pitchFamily="34" charset="0"/>
                        </a:rPr>
                        <a:t> </a:t>
                      </a:r>
                    </a:p>
                  </a:txBody>
                  <a:tcPr marL="9525" marR="9525" marT="9525" marB="0" anchor="b">
                    <a:lnT w="12700" cmpd="sng">
                      <a:noFill/>
                    </a:lnT>
                    <a:solidFill>
                      <a:schemeClr val="bg1">
                        <a:lumMod val="95000"/>
                      </a:schemeClr>
                    </a:solidFill>
                  </a:tcPr>
                </a:tc>
                <a:tc>
                  <a:txBody>
                    <a:bodyPr/>
                    <a:lstStyle/>
                    <a:p>
                      <a:pPr algn="l" fontAlgn="b">
                        <a:buNone/>
                      </a:pPr>
                      <a:r>
                        <a:rPr lang="en-US" sz="1400" b="0" i="0" u="none" strike="noStrike">
                          <a:solidFill>
                            <a:srgbClr val="000000"/>
                          </a:solidFill>
                          <a:effectLst/>
                          <a:latin typeface="Arial" panose="020B0604020202020204" pitchFamily="34" charset="0"/>
                        </a:rPr>
                        <a:t> </a:t>
                      </a:r>
                    </a:p>
                  </a:txBody>
                  <a:tcPr marL="9525" marR="9525" marT="9525" marB="0" anchor="b">
                    <a:lnT w="12700" cmpd="sng">
                      <a:noFill/>
                    </a:lnT>
                    <a:solidFill>
                      <a:schemeClr val="bg1">
                        <a:lumMod val="95000"/>
                      </a:schemeClr>
                    </a:solidFill>
                  </a:tcPr>
                </a:tc>
                <a:extLst>
                  <a:ext uri="{0D108BD9-81ED-4DB2-BD59-A6C34878D82A}">
                    <a16:rowId xmlns:a16="http://schemas.microsoft.com/office/drawing/2014/main" val="2490145616"/>
                  </a:ext>
                </a:extLst>
              </a:tr>
              <a:tr h="213996">
                <a:tc>
                  <a:txBody>
                    <a:bodyPr/>
                    <a:lstStyle/>
                    <a:p>
                      <a:pPr algn="l" rtl="0" fontAlgn="b">
                        <a:buNone/>
                      </a:pPr>
                      <a:r>
                        <a:rPr lang="en-US" sz="1400" b="0" i="0" u="none" strike="noStrike">
                          <a:solidFill>
                            <a:srgbClr val="000000"/>
                          </a:solidFill>
                          <a:effectLst/>
                          <a:latin typeface="Calibri" panose="020F0502020204030204" pitchFamily="34" charset="0"/>
                        </a:rPr>
                        <a:t>Investment in Associates </a:t>
                      </a:r>
                    </a:p>
                  </a:txBody>
                  <a:tcPr marL="9525" marR="9525" marT="9525" marB="0" anchor="b">
                    <a:solidFill>
                      <a:schemeClr val="bg1">
                        <a:lumMod val="95000"/>
                      </a:schemeClr>
                    </a:solidFill>
                  </a:tcPr>
                </a:tc>
                <a:tc>
                  <a:txBody>
                    <a:bodyPr/>
                    <a:lstStyle/>
                    <a:p>
                      <a:pPr algn="r" rtl="0" fontAlgn="b">
                        <a:buNone/>
                      </a:pPr>
                      <a:r>
                        <a:rPr lang="en-US" sz="1400" b="0" i="0" u="none" strike="noStrike">
                          <a:solidFill>
                            <a:srgbClr val="000000"/>
                          </a:solidFill>
                          <a:effectLst/>
                          <a:latin typeface="Calibri" panose="020F0502020204030204" pitchFamily="34" charset="0"/>
                        </a:rPr>
                        <a:t>29,392</a:t>
                      </a:r>
                    </a:p>
                  </a:txBody>
                  <a:tcPr marL="9525" marR="9525" marT="9525" marB="0" anchor="b">
                    <a:solidFill>
                      <a:schemeClr val="bg1">
                        <a:lumMod val="95000"/>
                      </a:schemeClr>
                    </a:solidFill>
                  </a:tcPr>
                </a:tc>
                <a:tc>
                  <a:txBody>
                    <a:bodyPr/>
                    <a:lstStyle/>
                    <a:p>
                      <a:pPr algn="r" rtl="0" fontAlgn="b">
                        <a:buNone/>
                      </a:pPr>
                      <a:r>
                        <a:rPr lang="en-US" sz="1400" b="0" i="0" u="none" strike="noStrike">
                          <a:solidFill>
                            <a:srgbClr val="000000"/>
                          </a:solidFill>
                          <a:effectLst/>
                          <a:latin typeface="Calibri" panose="020F0502020204030204" pitchFamily="34" charset="0"/>
                        </a:rPr>
                        <a:t>30,915</a:t>
                      </a:r>
                    </a:p>
                  </a:txBody>
                  <a:tcPr marL="9525" marR="9525" marT="9525" marB="0" anchor="b">
                    <a:solidFill>
                      <a:schemeClr val="bg1">
                        <a:lumMod val="95000"/>
                      </a:schemeClr>
                    </a:solidFill>
                  </a:tcPr>
                </a:tc>
                <a:extLst>
                  <a:ext uri="{0D108BD9-81ED-4DB2-BD59-A6C34878D82A}">
                    <a16:rowId xmlns:a16="http://schemas.microsoft.com/office/drawing/2014/main" val="534499921"/>
                  </a:ext>
                </a:extLst>
              </a:tr>
              <a:tr h="213996">
                <a:tc>
                  <a:txBody>
                    <a:bodyPr/>
                    <a:lstStyle/>
                    <a:p>
                      <a:pPr algn="l" rtl="0" fontAlgn="b">
                        <a:buNone/>
                      </a:pPr>
                      <a:r>
                        <a:rPr lang="en-US" sz="1400" b="0" i="0" u="none" strike="noStrike">
                          <a:solidFill>
                            <a:srgbClr val="000000"/>
                          </a:solidFill>
                          <a:effectLst/>
                          <a:latin typeface="Calibri" panose="020F0502020204030204" pitchFamily="34" charset="0"/>
                        </a:rPr>
                        <a:t>Investments at fair value </a:t>
                      </a:r>
                    </a:p>
                  </a:txBody>
                  <a:tcPr marL="9525" marR="9525" marT="9525" marB="0" anchor="b">
                    <a:solidFill>
                      <a:schemeClr val="bg1">
                        <a:lumMod val="95000"/>
                      </a:schemeClr>
                    </a:solidFill>
                  </a:tcPr>
                </a:tc>
                <a:tc>
                  <a:txBody>
                    <a:bodyPr/>
                    <a:lstStyle/>
                    <a:p>
                      <a:pPr algn="r" rtl="0" fontAlgn="b">
                        <a:buNone/>
                      </a:pPr>
                      <a:r>
                        <a:rPr lang="en-US" sz="1400" b="0" i="0" u="none" strike="noStrike">
                          <a:solidFill>
                            <a:srgbClr val="000000"/>
                          </a:solidFill>
                          <a:effectLst/>
                          <a:latin typeface="Calibri" panose="020F0502020204030204" pitchFamily="34" charset="0"/>
                        </a:rPr>
                        <a:t>32,352</a:t>
                      </a:r>
                    </a:p>
                  </a:txBody>
                  <a:tcPr marL="9525" marR="9525" marT="9525" marB="0" anchor="b">
                    <a:solidFill>
                      <a:schemeClr val="bg1">
                        <a:lumMod val="95000"/>
                      </a:schemeClr>
                    </a:solidFill>
                  </a:tcPr>
                </a:tc>
                <a:tc>
                  <a:txBody>
                    <a:bodyPr/>
                    <a:lstStyle/>
                    <a:p>
                      <a:pPr algn="r" rtl="0" fontAlgn="b">
                        <a:buNone/>
                      </a:pPr>
                      <a:r>
                        <a:rPr lang="en-US" sz="1400" b="0" i="0" u="none" strike="noStrike">
                          <a:solidFill>
                            <a:srgbClr val="000000"/>
                          </a:solidFill>
                          <a:effectLst/>
                          <a:latin typeface="Calibri" panose="020F0502020204030204" pitchFamily="34" charset="0"/>
                        </a:rPr>
                        <a:t>13,241</a:t>
                      </a:r>
                    </a:p>
                  </a:txBody>
                  <a:tcPr marL="9525" marR="9525" marT="9525" marB="0" anchor="b">
                    <a:solidFill>
                      <a:schemeClr val="bg1">
                        <a:lumMod val="95000"/>
                      </a:schemeClr>
                    </a:solidFill>
                  </a:tcPr>
                </a:tc>
                <a:extLst>
                  <a:ext uri="{0D108BD9-81ED-4DB2-BD59-A6C34878D82A}">
                    <a16:rowId xmlns:a16="http://schemas.microsoft.com/office/drawing/2014/main" val="515775595"/>
                  </a:ext>
                </a:extLst>
              </a:tr>
              <a:tr h="213996">
                <a:tc>
                  <a:txBody>
                    <a:bodyPr/>
                    <a:lstStyle/>
                    <a:p>
                      <a:pPr algn="l" rtl="0" fontAlgn="b">
                        <a:buNone/>
                      </a:pPr>
                      <a:r>
                        <a:rPr lang="en-US" sz="1400" b="0" i="0" u="none" strike="noStrike">
                          <a:solidFill>
                            <a:srgbClr val="000000"/>
                          </a:solidFill>
                          <a:effectLst/>
                          <a:latin typeface="Calibri" panose="020F0502020204030204" pitchFamily="34" charset="0"/>
                        </a:rPr>
                        <a:t>Property &amp; other assets </a:t>
                      </a:r>
                    </a:p>
                  </a:txBody>
                  <a:tcPr marL="9525" marR="9525" marT="9525" marB="0" anchor="b">
                    <a:solidFill>
                      <a:schemeClr val="bg1">
                        <a:lumMod val="95000"/>
                      </a:schemeClr>
                    </a:solidFill>
                  </a:tcPr>
                </a:tc>
                <a:tc>
                  <a:txBody>
                    <a:bodyPr/>
                    <a:lstStyle/>
                    <a:p>
                      <a:pPr algn="r" rtl="0" fontAlgn="b">
                        <a:buNone/>
                      </a:pPr>
                      <a:r>
                        <a:rPr lang="en-US" sz="1400" b="0" i="0" u="none" strike="noStrike">
                          <a:solidFill>
                            <a:srgbClr val="000000"/>
                          </a:solidFill>
                          <a:effectLst/>
                          <a:latin typeface="Calibri" panose="020F0502020204030204" pitchFamily="34" charset="0"/>
                        </a:rPr>
                        <a:t>2,284</a:t>
                      </a:r>
                    </a:p>
                  </a:txBody>
                  <a:tcPr marL="9525" marR="9525" marT="9525" marB="0" anchor="b">
                    <a:solidFill>
                      <a:schemeClr val="bg1">
                        <a:lumMod val="95000"/>
                      </a:schemeClr>
                    </a:solidFill>
                  </a:tcPr>
                </a:tc>
                <a:tc>
                  <a:txBody>
                    <a:bodyPr/>
                    <a:lstStyle/>
                    <a:p>
                      <a:pPr algn="r" rtl="0" fontAlgn="b">
                        <a:buNone/>
                      </a:pPr>
                      <a:r>
                        <a:rPr lang="en-US" sz="1400" b="0" i="0" u="none" strike="noStrike">
                          <a:solidFill>
                            <a:srgbClr val="000000"/>
                          </a:solidFill>
                          <a:effectLst/>
                          <a:latin typeface="Calibri" panose="020F0502020204030204" pitchFamily="34" charset="0"/>
                        </a:rPr>
                        <a:t>2,274</a:t>
                      </a:r>
                    </a:p>
                  </a:txBody>
                  <a:tcPr marL="9525" marR="9525" marT="9525" marB="0" anchor="b">
                    <a:solidFill>
                      <a:schemeClr val="bg1">
                        <a:lumMod val="95000"/>
                      </a:schemeClr>
                    </a:solidFill>
                  </a:tcPr>
                </a:tc>
                <a:extLst>
                  <a:ext uri="{0D108BD9-81ED-4DB2-BD59-A6C34878D82A}">
                    <a16:rowId xmlns:a16="http://schemas.microsoft.com/office/drawing/2014/main" val="1714967434"/>
                  </a:ext>
                </a:extLst>
              </a:tr>
              <a:tr h="213996">
                <a:tc>
                  <a:txBody>
                    <a:bodyPr/>
                    <a:lstStyle/>
                    <a:p>
                      <a:pPr algn="l" rtl="0" fontAlgn="b">
                        <a:buNone/>
                      </a:pPr>
                      <a:r>
                        <a:rPr lang="en-US" sz="1400" b="0" i="0" u="none" strike="noStrike">
                          <a:solidFill>
                            <a:srgbClr val="000000"/>
                          </a:solidFill>
                          <a:effectLst/>
                          <a:latin typeface="Calibri" panose="020F0502020204030204" pitchFamily="34" charset="0"/>
                        </a:rPr>
                        <a:t>Receivables and prepayments </a:t>
                      </a:r>
                    </a:p>
                  </a:txBody>
                  <a:tcPr marL="9525" marR="9525" marT="9525" marB="0" anchor="b">
                    <a:solidFill>
                      <a:schemeClr val="bg1">
                        <a:lumMod val="95000"/>
                      </a:schemeClr>
                    </a:solidFill>
                  </a:tcPr>
                </a:tc>
                <a:tc>
                  <a:txBody>
                    <a:bodyPr/>
                    <a:lstStyle/>
                    <a:p>
                      <a:pPr algn="r" rtl="0" fontAlgn="b">
                        <a:buNone/>
                      </a:pPr>
                      <a:r>
                        <a:rPr lang="en-US" sz="1400" b="0" i="0" u="none" strike="noStrike">
                          <a:solidFill>
                            <a:srgbClr val="000000"/>
                          </a:solidFill>
                          <a:effectLst/>
                          <a:latin typeface="Calibri" panose="020F0502020204030204" pitchFamily="34" charset="0"/>
                        </a:rPr>
                        <a:t>1,866</a:t>
                      </a:r>
                    </a:p>
                  </a:txBody>
                  <a:tcPr marL="9525" marR="9525" marT="9525" marB="0" anchor="b">
                    <a:solidFill>
                      <a:schemeClr val="bg1">
                        <a:lumMod val="95000"/>
                      </a:schemeClr>
                    </a:solidFill>
                  </a:tcPr>
                </a:tc>
                <a:tc>
                  <a:txBody>
                    <a:bodyPr/>
                    <a:lstStyle/>
                    <a:p>
                      <a:pPr algn="r" rtl="0" fontAlgn="b">
                        <a:buNone/>
                      </a:pPr>
                      <a:r>
                        <a:rPr lang="en-US" sz="1400" b="0" i="0" u="none" strike="noStrike">
                          <a:solidFill>
                            <a:srgbClr val="000000"/>
                          </a:solidFill>
                          <a:effectLst/>
                          <a:latin typeface="Calibri" panose="020F0502020204030204" pitchFamily="34" charset="0"/>
                        </a:rPr>
                        <a:t>1,263</a:t>
                      </a:r>
                    </a:p>
                  </a:txBody>
                  <a:tcPr marL="9525" marR="9525" marT="9525" marB="0" anchor="b">
                    <a:solidFill>
                      <a:schemeClr val="bg1">
                        <a:lumMod val="95000"/>
                      </a:schemeClr>
                    </a:solidFill>
                  </a:tcPr>
                </a:tc>
                <a:extLst>
                  <a:ext uri="{0D108BD9-81ED-4DB2-BD59-A6C34878D82A}">
                    <a16:rowId xmlns:a16="http://schemas.microsoft.com/office/drawing/2014/main" val="4074879831"/>
                  </a:ext>
                </a:extLst>
              </a:tr>
              <a:tr h="213996">
                <a:tc>
                  <a:txBody>
                    <a:bodyPr/>
                    <a:lstStyle/>
                    <a:p>
                      <a:pPr algn="l" rtl="0" fontAlgn="b">
                        <a:buNone/>
                      </a:pPr>
                      <a:r>
                        <a:rPr lang="en-US" sz="1400" b="0" i="0" u="none" strike="noStrike">
                          <a:solidFill>
                            <a:srgbClr val="000000"/>
                          </a:solidFill>
                          <a:effectLst/>
                          <a:latin typeface="Calibri" panose="020F0502020204030204" pitchFamily="34" charset="0"/>
                        </a:rPr>
                        <a:t>Cash and Bank Balance </a:t>
                      </a:r>
                    </a:p>
                  </a:txBody>
                  <a:tcPr marL="9525" marR="9525" marT="9525" marB="0" anchor="b">
                    <a:solidFill>
                      <a:schemeClr val="bg1">
                        <a:lumMod val="95000"/>
                      </a:schemeClr>
                    </a:solidFill>
                  </a:tcPr>
                </a:tc>
                <a:tc>
                  <a:txBody>
                    <a:bodyPr/>
                    <a:lstStyle/>
                    <a:p>
                      <a:pPr algn="r" rtl="0" fontAlgn="b">
                        <a:buNone/>
                      </a:pPr>
                      <a:r>
                        <a:rPr lang="en-US" sz="1400" b="0" i="0" u="none" strike="noStrike">
                          <a:solidFill>
                            <a:srgbClr val="000000"/>
                          </a:solidFill>
                          <a:effectLst/>
                          <a:latin typeface="Calibri" panose="020F0502020204030204" pitchFamily="34" charset="0"/>
                        </a:rPr>
                        <a:t>485</a:t>
                      </a:r>
                    </a:p>
                  </a:txBody>
                  <a:tcPr marL="9525" marR="9525" marT="9525" marB="0" anchor="b">
                    <a:solidFill>
                      <a:schemeClr val="bg1">
                        <a:lumMod val="95000"/>
                      </a:schemeClr>
                    </a:solidFill>
                  </a:tcPr>
                </a:tc>
                <a:tc>
                  <a:txBody>
                    <a:bodyPr/>
                    <a:lstStyle/>
                    <a:p>
                      <a:pPr algn="r" rtl="0" fontAlgn="b">
                        <a:buNone/>
                      </a:pPr>
                      <a:r>
                        <a:rPr lang="en-US" sz="1400" b="0" i="0" u="none" strike="noStrike">
                          <a:solidFill>
                            <a:srgbClr val="000000"/>
                          </a:solidFill>
                          <a:effectLst/>
                          <a:latin typeface="Calibri" panose="020F0502020204030204" pitchFamily="34" charset="0"/>
                        </a:rPr>
                        <a:t>85</a:t>
                      </a:r>
                    </a:p>
                  </a:txBody>
                  <a:tcPr marL="9525" marR="9525" marT="9525" marB="0" anchor="b">
                    <a:solidFill>
                      <a:schemeClr val="bg1">
                        <a:lumMod val="95000"/>
                      </a:schemeClr>
                    </a:solidFill>
                  </a:tcPr>
                </a:tc>
                <a:extLst>
                  <a:ext uri="{0D108BD9-81ED-4DB2-BD59-A6C34878D82A}">
                    <a16:rowId xmlns:a16="http://schemas.microsoft.com/office/drawing/2014/main" val="545333447"/>
                  </a:ext>
                </a:extLst>
              </a:tr>
              <a:tr h="213996">
                <a:tc>
                  <a:txBody>
                    <a:bodyPr/>
                    <a:lstStyle/>
                    <a:p>
                      <a:pPr algn="l" rtl="0" fontAlgn="b">
                        <a:buNone/>
                      </a:pPr>
                      <a:r>
                        <a:rPr lang="en-US" sz="1400" b="1" i="0" u="none" strike="noStrike">
                          <a:solidFill>
                            <a:srgbClr val="000000"/>
                          </a:solidFill>
                          <a:effectLst/>
                          <a:latin typeface="Calibri" panose="020F0502020204030204" pitchFamily="34" charset="0"/>
                        </a:rPr>
                        <a:t>Total Assets </a:t>
                      </a:r>
                    </a:p>
                  </a:txBody>
                  <a:tcPr marL="9525" marR="9525" marT="9525" marB="0" anchor="b">
                    <a:solidFill>
                      <a:schemeClr val="bg2">
                        <a:lumMod val="90000"/>
                      </a:schemeClr>
                    </a:solidFill>
                  </a:tcPr>
                </a:tc>
                <a:tc>
                  <a:txBody>
                    <a:bodyPr/>
                    <a:lstStyle/>
                    <a:p>
                      <a:pPr algn="r" rtl="0" fontAlgn="b">
                        <a:buNone/>
                      </a:pPr>
                      <a:r>
                        <a:rPr lang="en-US" sz="1400" b="1" i="0" u="none" strike="noStrike">
                          <a:solidFill>
                            <a:srgbClr val="000000"/>
                          </a:solidFill>
                          <a:effectLst/>
                          <a:latin typeface="Calibri" panose="020F0502020204030204" pitchFamily="34" charset="0"/>
                        </a:rPr>
                        <a:t>66,379</a:t>
                      </a:r>
                    </a:p>
                  </a:txBody>
                  <a:tcPr marL="9525" marR="9525" marT="9525" marB="0" anchor="b">
                    <a:solidFill>
                      <a:schemeClr val="bg2">
                        <a:lumMod val="90000"/>
                      </a:schemeClr>
                    </a:solidFill>
                  </a:tcPr>
                </a:tc>
                <a:tc>
                  <a:txBody>
                    <a:bodyPr/>
                    <a:lstStyle/>
                    <a:p>
                      <a:pPr algn="r" rtl="0" fontAlgn="b">
                        <a:buNone/>
                      </a:pPr>
                      <a:r>
                        <a:rPr lang="en-US" sz="1400" b="1" i="0" u="none" strike="noStrike">
                          <a:solidFill>
                            <a:srgbClr val="000000"/>
                          </a:solidFill>
                          <a:effectLst/>
                          <a:latin typeface="Calibri" panose="020F0502020204030204" pitchFamily="34" charset="0"/>
                        </a:rPr>
                        <a:t>47,778</a:t>
                      </a:r>
                    </a:p>
                  </a:txBody>
                  <a:tcPr marL="9525" marR="9525" marT="9525" marB="0" anchor="b">
                    <a:solidFill>
                      <a:schemeClr val="bg2">
                        <a:lumMod val="90000"/>
                      </a:schemeClr>
                    </a:solidFill>
                  </a:tcPr>
                </a:tc>
                <a:extLst>
                  <a:ext uri="{0D108BD9-81ED-4DB2-BD59-A6C34878D82A}">
                    <a16:rowId xmlns:a16="http://schemas.microsoft.com/office/drawing/2014/main" val="360975432"/>
                  </a:ext>
                </a:extLst>
              </a:tr>
              <a:tr h="213996">
                <a:tc>
                  <a:txBody>
                    <a:bodyPr/>
                    <a:lstStyle/>
                    <a:p>
                      <a:pPr algn="l" fontAlgn="b">
                        <a:buNone/>
                      </a:pPr>
                      <a:r>
                        <a:rPr lang="en-US" sz="1400" b="0" i="0" u="none" strike="noStrike">
                          <a:solidFill>
                            <a:srgbClr val="000000"/>
                          </a:solidFill>
                          <a:effectLst/>
                          <a:latin typeface="Arial" panose="020B0604020202020204" pitchFamily="34" charset="0"/>
                        </a:rPr>
                        <a:t> </a:t>
                      </a:r>
                    </a:p>
                  </a:txBody>
                  <a:tcPr marL="9525" marR="9525" marT="9525" marB="0" anchor="b">
                    <a:solidFill>
                      <a:schemeClr val="bg1">
                        <a:lumMod val="95000"/>
                      </a:schemeClr>
                    </a:solidFill>
                  </a:tcPr>
                </a:tc>
                <a:tc>
                  <a:txBody>
                    <a:bodyPr/>
                    <a:lstStyle/>
                    <a:p>
                      <a:pPr algn="r" fontAlgn="b">
                        <a:buNone/>
                      </a:pPr>
                      <a:r>
                        <a:rPr lang="en-US" sz="1400" b="0" i="0" u="none" strike="noStrike">
                          <a:solidFill>
                            <a:srgbClr val="000000"/>
                          </a:solidFill>
                          <a:effectLst/>
                          <a:latin typeface="Arial" panose="020B0604020202020204" pitchFamily="34" charset="0"/>
                        </a:rPr>
                        <a:t> </a:t>
                      </a:r>
                    </a:p>
                  </a:txBody>
                  <a:tcPr marL="9525" marR="9525" marT="9525" marB="0" anchor="b">
                    <a:solidFill>
                      <a:schemeClr val="bg1">
                        <a:lumMod val="95000"/>
                      </a:schemeClr>
                    </a:solidFill>
                  </a:tcPr>
                </a:tc>
                <a:tc>
                  <a:txBody>
                    <a:bodyPr/>
                    <a:lstStyle/>
                    <a:p>
                      <a:pPr algn="r" fontAlgn="b">
                        <a:buNone/>
                      </a:pPr>
                      <a:r>
                        <a:rPr lang="en-US" sz="1400" b="0" i="0" u="none" strike="noStrike">
                          <a:solidFill>
                            <a:srgbClr val="000000"/>
                          </a:solidFill>
                          <a:effectLst/>
                          <a:latin typeface="Arial" panose="020B0604020202020204" pitchFamily="34" charset="0"/>
                        </a:rPr>
                        <a:t> </a:t>
                      </a:r>
                    </a:p>
                  </a:txBody>
                  <a:tcPr marL="9525" marR="9525" marT="9525" marB="0" anchor="b">
                    <a:solidFill>
                      <a:schemeClr val="bg1">
                        <a:lumMod val="95000"/>
                      </a:schemeClr>
                    </a:solidFill>
                  </a:tcPr>
                </a:tc>
                <a:extLst>
                  <a:ext uri="{0D108BD9-81ED-4DB2-BD59-A6C34878D82A}">
                    <a16:rowId xmlns:a16="http://schemas.microsoft.com/office/drawing/2014/main" val="1383298011"/>
                  </a:ext>
                </a:extLst>
              </a:tr>
              <a:tr h="213996">
                <a:tc>
                  <a:txBody>
                    <a:bodyPr/>
                    <a:lstStyle/>
                    <a:p>
                      <a:pPr algn="l" rtl="0" fontAlgn="b">
                        <a:buNone/>
                      </a:pPr>
                      <a:r>
                        <a:rPr lang="en-US" sz="1400" b="1" i="0" u="none" strike="noStrike">
                          <a:solidFill>
                            <a:srgbClr val="000000"/>
                          </a:solidFill>
                          <a:effectLst/>
                          <a:latin typeface="Calibri" panose="020F0502020204030204" pitchFamily="34" charset="0"/>
                        </a:rPr>
                        <a:t>Equity</a:t>
                      </a:r>
                    </a:p>
                  </a:txBody>
                  <a:tcPr marL="9525" marR="9525" marT="9525" marB="0" anchor="b">
                    <a:solidFill>
                      <a:schemeClr val="bg1">
                        <a:lumMod val="95000"/>
                      </a:schemeClr>
                    </a:solidFill>
                  </a:tcPr>
                </a:tc>
                <a:tc>
                  <a:txBody>
                    <a:bodyPr/>
                    <a:lstStyle/>
                    <a:p>
                      <a:pPr algn="r" fontAlgn="b">
                        <a:buNone/>
                      </a:pPr>
                      <a:r>
                        <a:rPr lang="en-US" sz="1400" b="0" i="0" u="none" strike="noStrike">
                          <a:solidFill>
                            <a:srgbClr val="000000"/>
                          </a:solidFill>
                          <a:effectLst/>
                          <a:latin typeface="Arial" panose="020B0604020202020204" pitchFamily="34" charset="0"/>
                        </a:rPr>
                        <a:t> </a:t>
                      </a:r>
                    </a:p>
                  </a:txBody>
                  <a:tcPr marL="9525" marR="9525" marT="9525" marB="0" anchor="b">
                    <a:solidFill>
                      <a:schemeClr val="bg1">
                        <a:lumMod val="95000"/>
                      </a:schemeClr>
                    </a:solidFill>
                  </a:tcPr>
                </a:tc>
                <a:tc>
                  <a:txBody>
                    <a:bodyPr/>
                    <a:lstStyle/>
                    <a:p>
                      <a:pPr algn="r" fontAlgn="b">
                        <a:buNone/>
                      </a:pPr>
                      <a:r>
                        <a:rPr lang="en-US" sz="1400" b="0" i="0" u="none" strike="noStrike">
                          <a:solidFill>
                            <a:srgbClr val="000000"/>
                          </a:solidFill>
                          <a:effectLst/>
                          <a:latin typeface="Arial" panose="020B0604020202020204" pitchFamily="34" charset="0"/>
                        </a:rPr>
                        <a:t> </a:t>
                      </a:r>
                    </a:p>
                  </a:txBody>
                  <a:tcPr marL="9525" marR="9525" marT="9525" marB="0" anchor="b">
                    <a:solidFill>
                      <a:schemeClr val="bg1">
                        <a:lumMod val="95000"/>
                      </a:schemeClr>
                    </a:solidFill>
                  </a:tcPr>
                </a:tc>
                <a:extLst>
                  <a:ext uri="{0D108BD9-81ED-4DB2-BD59-A6C34878D82A}">
                    <a16:rowId xmlns:a16="http://schemas.microsoft.com/office/drawing/2014/main" val="833131827"/>
                  </a:ext>
                </a:extLst>
              </a:tr>
              <a:tr h="213996">
                <a:tc>
                  <a:txBody>
                    <a:bodyPr/>
                    <a:lstStyle/>
                    <a:p>
                      <a:pPr algn="l" rtl="0" fontAlgn="b">
                        <a:buNone/>
                      </a:pPr>
                      <a:r>
                        <a:rPr lang="en-US" sz="1400" b="0" i="0" u="none" strike="noStrike">
                          <a:solidFill>
                            <a:srgbClr val="000000"/>
                          </a:solidFill>
                          <a:effectLst/>
                          <a:latin typeface="Calibri" panose="020F0502020204030204" pitchFamily="34" charset="0"/>
                        </a:rPr>
                        <a:t>Share Capital</a:t>
                      </a:r>
                    </a:p>
                  </a:txBody>
                  <a:tcPr marL="9525" marR="9525" marT="9525" marB="0" anchor="b">
                    <a:solidFill>
                      <a:schemeClr val="bg1">
                        <a:lumMod val="95000"/>
                      </a:schemeClr>
                    </a:solidFill>
                  </a:tcPr>
                </a:tc>
                <a:tc>
                  <a:txBody>
                    <a:bodyPr/>
                    <a:lstStyle/>
                    <a:p>
                      <a:pPr algn="r" rtl="0" fontAlgn="b">
                        <a:buNone/>
                      </a:pPr>
                      <a:r>
                        <a:rPr lang="en-US" sz="1400" b="0" i="0" u="none" strike="noStrike">
                          <a:solidFill>
                            <a:srgbClr val="000000"/>
                          </a:solidFill>
                          <a:effectLst/>
                          <a:latin typeface="Calibri" panose="020F0502020204030204" pitchFamily="34" charset="0"/>
                        </a:rPr>
                        <a:t>26,086</a:t>
                      </a:r>
                    </a:p>
                  </a:txBody>
                  <a:tcPr marL="9525" marR="9525" marT="9525" marB="0" anchor="b">
                    <a:solidFill>
                      <a:schemeClr val="bg1">
                        <a:lumMod val="95000"/>
                      </a:schemeClr>
                    </a:solidFill>
                  </a:tcPr>
                </a:tc>
                <a:tc>
                  <a:txBody>
                    <a:bodyPr/>
                    <a:lstStyle/>
                    <a:p>
                      <a:pPr algn="r" rtl="0" fontAlgn="b">
                        <a:buNone/>
                      </a:pPr>
                      <a:r>
                        <a:rPr lang="en-US" sz="1400" b="0" i="0" u="none" strike="noStrike">
                          <a:solidFill>
                            <a:srgbClr val="000000"/>
                          </a:solidFill>
                          <a:effectLst/>
                          <a:latin typeface="Calibri" panose="020F0502020204030204" pitchFamily="34" charset="0"/>
                        </a:rPr>
                        <a:t>20,600</a:t>
                      </a:r>
                    </a:p>
                  </a:txBody>
                  <a:tcPr marL="9525" marR="9525" marT="9525" marB="0" anchor="b">
                    <a:solidFill>
                      <a:schemeClr val="bg1">
                        <a:lumMod val="95000"/>
                      </a:schemeClr>
                    </a:solidFill>
                  </a:tcPr>
                </a:tc>
                <a:extLst>
                  <a:ext uri="{0D108BD9-81ED-4DB2-BD59-A6C34878D82A}">
                    <a16:rowId xmlns:a16="http://schemas.microsoft.com/office/drawing/2014/main" val="1211425576"/>
                  </a:ext>
                </a:extLst>
              </a:tr>
              <a:tr h="213996">
                <a:tc>
                  <a:txBody>
                    <a:bodyPr/>
                    <a:lstStyle/>
                    <a:p>
                      <a:pPr algn="l" rtl="0" fontAlgn="b">
                        <a:buNone/>
                      </a:pPr>
                      <a:r>
                        <a:rPr lang="en-US" sz="1400" b="0" i="0" u="none" strike="noStrike">
                          <a:solidFill>
                            <a:srgbClr val="000000"/>
                          </a:solidFill>
                          <a:effectLst/>
                          <a:latin typeface="Calibri" panose="020F0502020204030204" pitchFamily="34" charset="0"/>
                        </a:rPr>
                        <a:t>Legal Reserve</a:t>
                      </a:r>
                    </a:p>
                  </a:txBody>
                  <a:tcPr marL="9525" marR="9525" marT="9525" marB="0" anchor="b">
                    <a:solidFill>
                      <a:schemeClr val="bg1">
                        <a:lumMod val="95000"/>
                      </a:schemeClr>
                    </a:solidFill>
                  </a:tcPr>
                </a:tc>
                <a:tc>
                  <a:txBody>
                    <a:bodyPr/>
                    <a:lstStyle/>
                    <a:p>
                      <a:pPr algn="r" rtl="0" fontAlgn="b">
                        <a:buNone/>
                      </a:pPr>
                      <a:r>
                        <a:rPr lang="en-US" sz="1400" b="0" i="0" u="none" strike="noStrike">
                          <a:solidFill>
                            <a:srgbClr val="000000"/>
                          </a:solidFill>
                          <a:effectLst/>
                          <a:latin typeface="Calibri" panose="020F0502020204030204" pitchFamily="34" charset="0"/>
                        </a:rPr>
                        <a:t>4,930</a:t>
                      </a:r>
                    </a:p>
                  </a:txBody>
                  <a:tcPr marL="9525" marR="9525" marT="9525" marB="0" anchor="b">
                    <a:solidFill>
                      <a:schemeClr val="bg1">
                        <a:lumMod val="95000"/>
                      </a:schemeClr>
                    </a:solidFill>
                  </a:tcPr>
                </a:tc>
                <a:tc>
                  <a:txBody>
                    <a:bodyPr/>
                    <a:lstStyle/>
                    <a:p>
                      <a:pPr algn="r" rtl="0" fontAlgn="b">
                        <a:buNone/>
                      </a:pPr>
                      <a:r>
                        <a:rPr lang="en-US" sz="1400" b="0" i="0" u="none" strike="noStrike">
                          <a:solidFill>
                            <a:srgbClr val="000000"/>
                          </a:solidFill>
                          <a:effectLst/>
                          <a:latin typeface="Calibri" panose="020F0502020204030204" pitchFamily="34" charset="0"/>
                        </a:rPr>
                        <a:t>4,674</a:t>
                      </a:r>
                    </a:p>
                  </a:txBody>
                  <a:tcPr marL="9525" marR="9525" marT="9525" marB="0" anchor="b">
                    <a:solidFill>
                      <a:schemeClr val="bg1">
                        <a:lumMod val="95000"/>
                      </a:schemeClr>
                    </a:solidFill>
                  </a:tcPr>
                </a:tc>
                <a:extLst>
                  <a:ext uri="{0D108BD9-81ED-4DB2-BD59-A6C34878D82A}">
                    <a16:rowId xmlns:a16="http://schemas.microsoft.com/office/drawing/2014/main" val="1151633356"/>
                  </a:ext>
                </a:extLst>
              </a:tr>
              <a:tr h="213996">
                <a:tc>
                  <a:txBody>
                    <a:bodyPr/>
                    <a:lstStyle/>
                    <a:p>
                      <a:pPr algn="l" rtl="0" fontAlgn="b">
                        <a:buNone/>
                      </a:pPr>
                      <a:r>
                        <a:rPr lang="en-US" sz="1400" b="0" i="0" u="none" strike="noStrike">
                          <a:solidFill>
                            <a:srgbClr val="000000"/>
                          </a:solidFill>
                          <a:effectLst/>
                          <a:latin typeface="Calibri" panose="020F0502020204030204" pitchFamily="34" charset="0"/>
                        </a:rPr>
                        <a:t>Fair Value reserve </a:t>
                      </a:r>
                    </a:p>
                  </a:txBody>
                  <a:tcPr marL="9525" marR="9525" marT="9525" marB="0" anchor="b">
                    <a:solidFill>
                      <a:schemeClr val="bg1">
                        <a:lumMod val="95000"/>
                      </a:schemeClr>
                    </a:solidFill>
                  </a:tcPr>
                </a:tc>
                <a:tc>
                  <a:txBody>
                    <a:bodyPr/>
                    <a:lstStyle/>
                    <a:p>
                      <a:pPr algn="r" rtl="0" fontAlgn="b">
                        <a:buNone/>
                      </a:pPr>
                      <a:r>
                        <a:rPr lang="en-US" sz="1400" b="0" i="0" u="none" strike="noStrike">
                          <a:solidFill>
                            <a:srgbClr val="000000"/>
                          </a:solidFill>
                          <a:effectLst/>
                          <a:latin typeface="Calibri" panose="020F0502020204030204" pitchFamily="34" charset="0"/>
                        </a:rPr>
                        <a:t>1,646</a:t>
                      </a:r>
                    </a:p>
                  </a:txBody>
                  <a:tcPr marL="9525" marR="9525" marT="9525" marB="0" anchor="b">
                    <a:solidFill>
                      <a:schemeClr val="bg1">
                        <a:lumMod val="95000"/>
                      </a:schemeClr>
                    </a:solidFill>
                  </a:tcPr>
                </a:tc>
                <a:tc>
                  <a:txBody>
                    <a:bodyPr/>
                    <a:lstStyle/>
                    <a:p>
                      <a:pPr algn="r" rtl="0" fontAlgn="b">
                        <a:buNone/>
                      </a:pPr>
                      <a:r>
                        <a:rPr lang="en-US" sz="1400" b="0" i="0" u="none" strike="noStrike">
                          <a:solidFill>
                            <a:srgbClr val="000000"/>
                          </a:solidFill>
                          <a:effectLst/>
                          <a:latin typeface="Calibri" panose="020F0502020204030204" pitchFamily="34" charset="0"/>
                        </a:rPr>
                        <a:t>2188</a:t>
                      </a:r>
                    </a:p>
                  </a:txBody>
                  <a:tcPr marL="9525" marR="9525" marT="9525" marB="0" anchor="b">
                    <a:solidFill>
                      <a:schemeClr val="bg1">
                        <a:lumMod val="95000"/>
                      </a:schemeClr>
                    </a:solidFill>
                  </a:tcPr>
                </a:tc>
                <a:extLst>
                  <a:ext uri="{0D108BD9-81ED-4DB2-BD59-A6C34878D82A}">
                    <a16:rowId xmlns:a16="http://schemas.microsoft.com/office/drawing/2014/main" val="100399949"/>
                  </a:ext>
                </a:extLst>
              </a:tr>
              <a:tr h="213996">
                <a:tc>
                  <a:txBody>
                    <a:bodyPr/>
                    <a:lstStyle/>
                    <a:p>
                      <a:pPr algn="l" rtl="0" fontAlgn="b">
                        <a:buNone/>
                      </a:pPr>
                      <a:r>
                        <a:rPr lang="en-US" sz="1400" b="0" i="0" u="none" strike="noStrike">
                          <a:solidFill>
                            <a:srgbClr val="000000"/>
                          </a:solidFill>
                          <a:effectLst/>
                          <a:latin typeface="Calibri" panose="020F0502020204030204" pitchFamily="34" charset="0"/>
                        </a:rPr>
                        <a:t>Retained Earnings </a:t>
                      </a:r>
                    </a:p>
                  </a:txBody>
                  <a:tcPr marL="9525" marR="9525" marT="9525" marB="0" anchor="b">
                    <a:solidFill>
                      <a:schemeClr val="bg1">
                        <a:lumMod val="95000"/>
                      </a:schemeClr>
                    </a:solidFill>
                  </a:tcPr>
                </a:tc>
                <a:tc>
                  <a:txBody>
                    <a:bodyPr/>
                    <a:lstStyle/>
                    <a:p>
                      <a:pPr algn="r" rtl="0" fontAlgn="b">
                        <a:buNone/>
                      </a:pPr>
                      <a:r>
                        <a:rPr lang="en-US" sz="1400" b="0" i="0" u="none" strike="noStrike">
                          <a:solidFill>
                            <a:srgbClr val="000000"/>
                          </a:solidFill>
                          <a:effectLst/>
                          <a:latin typeface="Calibri" panose="020F0502020204030204" pitchFamily="34" charset="0"/>
                        </a:rPr>
                        <a:t>4,756</a:t>
                      </a:r>
                    </a:p>
                  </a:txBody>
                  <a:tcPr marL="9525" marR="9525" marT="9525" marB="0" anchor="b">
                    <a:solidFill>
                      <a:schemeClr val="bg1">
                        <a:lumMod val="95000"/>
                      </a:schemeClr>
                    </a:solidFill>
                  </a:tcPr>
                </a:tc>
                <a:tc>
                  <a:txBody>
                    <a:bodyPr/>
                    <a:lstStyle/>
                    <a:p>
                      <a:pPr algn="r" rtl="0" fontAlgn="b">
                        <a:buNone/>
                      </a:pPr>
                      <a:r>
                        <a:rPr lang="en-US" sz="1400" b="0" i="0" u="none" strike="noStrike">
                          <a:solidFill>
                            <a:srgbClr val="000000"/>
                          </a:solidFill>
                          <a:effectLst/>
                          <a:latin typeface="Calibri" panose="020F0502020204030204" pitchFamily="34" charset="0"/>
                        </a:rPr>
                        <a:t>4,412</a:t>
                      </a:r>
                    </a:p>
                  </a:txBody>
                  <a:tcPr marL="9525" marR="9525" marT="9525" marB="0" anchor="b">
                    <a:solidFill>
                      <a:schemeClr val="bg1">
                        <a:lumMod val="95000"/>
                      </a:schemeClr>
                    </a:solidFill>
                  </a:tcPr>
                </a:tc>
                <a:extLst>
                  <a:ext uri="{0D108BD9-81ED-4DB2-BD59-A6C34878D82A}">
                    <a16:rowId xmlns:a16="http://schemas.microsoft.com/office/drawing/2014/main" val="1525223624"/>
                  </a:ext>
                </a:extLst>
              </a:tr>
              <a:tr h="213996">
                <a:tc>
                  <a:txBody>
                    <a:bodyPr/>
                    <a:lstStyle/>
                    <a:p>
                      <a:pPr algn="l" rtl="0" fontAlgn="b">
                        <a:buNone/>
                      </a:pPr>
                      <a:r>
                        <a:rPr lang="en-US" sz="1400" b="1" i="0" u="none" strike="noStrike">
                          <a:solidFill>
                            <a:srgbClr val="000000"/>
                          </a:solidFill>
                          <a:effectLst/>
                          <a:latin typeface="Calibri" panose="020F0502020204030204" pitchFamily="34" charset="0"/>
                        </a:rPr>
                        <a:t>Total Equity</a:t>
                      </a:r>
                    </a:p>
                  </a:txBody>
                  <a:tcPr marL="9525" marR="9525" marT="9525" marB="0" anchor="b">
                    <a:solidFill>
                      <a:schemeClr val="bg2">
                        <a:lumMod val="90000"/>
                      </a:schemeClr>
                    </a:solidFill>
                  </a:tcPr>
                </a:tc>
                <a:tc>
                  <a:txBody>
                    <a:bodyPr/>
                    <a:lstStyle/>
                    <a:p>
                      <a:pPr algn="r" rtl="0" fontAlgn="b">
                        <a:buNone/>
                      </a:pPr>
                      <a:r>
                        <a:rPr lang="en-US" sz="1400" b="1" i="0" u="none" strike="noStrike">
                          <a:solidFill>
                            <a:srgbClr val="000000"/>
                          </a:solidFill>
                          <a:effectLst/>
                          <a:latin typeface="Calibri" panose="020F0502020204030204" pitchFamily="34" charset="0"/>
                        </a:rPr>
                        <a:t>37,418</a:t>
                      </a:r>
                    </a:p>
                  </a:txBody>
                  <a:tcPr marL="9525" marR="9525" marT="9525" marB="0" anchor="b">
                    <a:solidFill>
                      <a:schemeClr val="bg2">
                        <a:lumMod val="90000"/>
                      </a:schemeClr>
                    </a:solidFill>
                  </a:tcPr>
                </a:tc>
                <a:tc>
                  <a:txBody>
                    <a:bodyPr/>
                    <a:lstStyle/>
                    <a:p>
                      <a:pPr algn="r" rtl="0" fontAlgn="b">
                        <a:buNone/>
                      </a:pPr>
                      <a:r>
                        <a:rPr lang="en-US" sz="1400" b="1" i="0" u="none" strike="noStrike">
                          <a:solidFill>
                            <a:srgbClr val="000000"/>
                          </a:solidFill>
                          <a:effectLst/>
                          <a:latin typeface="Calibri" panose="020F0502020204030204" pitchFamily="34" charset="0"/>
                        </a:rPr>
                        <a:t>31,874</a:t>
                      </a:r>
                    </a:p>
                  </a:txBody>
                  <a:tcPr marL="9525" marR="9525" marT="9525" marB="0" anchor="b">
                    <a:solidFill>
                      <a:schemeClr val="bg2">
                        <a:lumMod val="90000"/>
                      </a:schemeClr>
                    </a:solidFill>
                  </a:tcPr>
                </a:tc>
                <a:extLst>
                  <a:ext uri="{0D108BD9-81ED-4DB2-BD59-A6C34878D82A}">
                    <a16:rowId xmlns:a16="http://schemas.microsoft.com/office/drawing/2014/main" val="1513628448"/>
                  </a:ext>
                </a:extLst>
              </a:tr>
              <a:tr h="213996">
                <a:tc>
                  <a:txBody>
                    <a:bodyPr/>
                    <a:lstStyle/>
                    <a:p>
                      <a:pPr algn="l" fontAlgn="b">
                        <a:buNone/>
                      </a:pPr>
                      <a:r>
                        <a:rPr lang="en-US" sz="1400" b="0" i="0" u="none" strike="noStrike">
                          <a:solidFill>
                            <a:srgbClr val="000000"/>
                          </a:solidFill>
                          <a:effectLst/>
                          <a:latin typeface="Arial" panose="020B0604020202020204" pitchFamily="34" charset="0"/>
                        </a:rPr>
                        <a:t> </a:t>
                      </a:r>
                    </a:p>
                  </a:txBody>
                  <a:tcPr marL="9525" marR="9525" marT="9525" marB="0" anchor="b">
                    <a:solidFill>
                      <a:schemeClr val="bg1">
                        <a:lumMod val="95000"/>
                      </a:schemeClr>
                    </a:solidFill>
                  </a:tcPr>
                </a:tc>
                <a:tc>
                  <a:txBody>
                    <a:bodyPr/>
                    <a:lstStyle/>
                    <a:p>
                      <a:pPr algn="r" fontAlgn="b">
                        <a:buNone/>
                      </a:pPr>
                      <a:r>
                        <a:rPr lang="en-US" sz="1400" b="0" i="0" u="none" strike="noStrike">
                          <a:solidFill>
                            <a:srgbClr val="000000"/>
                          </a:solidFill>
                          <a:effectLst/>
                          <a:latin typeface="Arial" panose="020B0604020202020204" pitchFamily="34" charset="0"/>
                        </a:rPr>
                        <a:t> </a:t>
                      </a:r>
                    </a:p>
                  </a:txBody>
                  <a:tcPr marL="9525" marR="9525" marT="9525" marB="0" anchor="b">
                    <a:solidFill>
                      <a:schemeClr val="bg1">
                        <a:lumMod val="95000"/>
                      </a:schemeClr>
                    </a:solidFill>
                  </a:tcPr>
                </a:tc>
                <a:tc>
                  <a:txBody>
                    <a:bodyPr/>
                    <a:lstStyle/>
                    <a:p>
                      <a:pPr algn="r" fontAlgn="b">
                        <a:buNone/>
                      </a:pPr>
                      <a:r>
                        <a:rPr lang="en-US" sz="1400" b="0" i="0" u="none" strike="noStrike">
                          <a:solidFill>
                            <a:srgbClr val="000000"/>
                          </a:solidFill>
                          <a:effectLst/>
                          <a:latin typeface="Arial" panose="020B0604020202020204" pitchFamily="34" charset="0"/>
                        </a:rPr>
                        <a:t> </a:t>
                      </a:r>
                    </a:p>
                  </a:txBody>
                  <a:tcPr marL="9525" marR="9525" marT="9525" marB="0" anchor="b">
                    <a:solidFill>
                      <a:schemeClr val="bg1">
                        <a:lumMod val="95000"/>
                      </a:schemeClr>
                    </a:solidFill>
                  </a:tcPr>
                </a:tc>
                <a:extLst>
                  <a:ext uri="{0D108BD9-81ED-4DB2-BD59-A6C34878D82A}">
                    <a16:rowId xmlns:a16="http://schemas.microsoft.com/office/drawing/2014/main" val="2887904740"/>
                  </a:ext>
                </a:extLst>
              </a:tr>
              <a:tr h="213996">
                <a:tc>
                  <a:txBody>
                    <a:bodyPr/>
                    <a:lstStyle/>
                    <a:p>
                      <a:pPr algn="l" rtl="0" fontAlgn="b">
                        <a:buNone/>
                      </a:pPr>
                      <a:r>
                        <a:rPr lang="en-US" sz="1400" b="1" i="0" u="none" strike="noStrike">
                          <a:solidFill>
                            <a:srgbClr val="000000"/>
                          </a:solidFill>
                          <a:effectLst/>
                          <a:latin typeface="Calibri" panose="020F0502020204030204" pitchFamily="34" charset="0"/>
                        </a:rPr>
                        <a:t>Liabilities </a:t>
                      </a:r>
                    </a:p>
                  </a:txBody>
                  <a:tcPr marL="9525" marR="9525" marT="9525" marB="0" anchor="b">
                    <a:solidFill>
                      <a:schemeClr val="bg1">
                        <a:lumMod val="95000"/>
                      </a:schemeClr>
                    </a:solidFill>
                  </a:tcPr>
                </a:tc>
                <a:tc>
                  <a:txBody>
                    <a:bodyPr/>
                    <a:lstStyle/>
                    <a:p>
                      <a:pPr algn="r" fontAlgn="b">
                        <a:buNone/>
                      </a:pPr>
                      <a:r>
                        <a:rPr lang="en-US" sz="1400" b="0" i="0" u="none" strike="noStrike">
                          <a:solidFill>
                            <a:srgbClr val="000000"/>
                          </a:solidFill>
                          <a:effectLst/>
                          <a:latin typeface="Arial" panose="020B0604020202020204" pitchFamily="34" charset="0"/>
                        </a:rPr>
                        <a:t> </a:t>
                      </a:r>
                    </a:p>
                  </a:txBody>
                  <a:tcPr marL="9525" marR="9525" marT="9525" marB="0" anchor="b">
                    <a:solidFill>
                      <a:schemeClr val="bg1">
                        <a:lumMod val="95000"/>
                      </a:schemeClr>
                    </a:solidFill>
                  </a:tcPr>
                </a:tc>
                <a:tc>
                  <a:txBody>
                    <a:bodyPr/>
                    <a:lstStyle/>
                    <a:p>
                      <a:pPr algn="r" fontAlgn="b">
                        <a:buNone/>
                      </a:pPr>
                      <a:r>
                        <a:rPr lang="en-US" sz="1400" b="0" i="0" u="none" strike="noStrike">
                          <a:solidFill>
                            <a:srgbClr val="000000"/>
                          </a:solidFill>
                          <a:effectLst/>
                          <a:latin typeface="Arial" panose="020B0604020202020204" pitchFamily="34" charset="0"/>
                        </a:rPr>
                        <a:t> </a:t>
                      </a:r>
                    </a:p>
                  </a:txBody>
                  <a:tcPr marL="9525" marR="9525" marT="9525" marB="0" anchor="b">
                    <a:solidFill>
                      <a:schemeClr val="bg1">
                        <a:lumMod val="95000"/>
                      </a:schemeClr>
                    </a:solidFill>
                  </a:tcPr>
                </a:tc>
                <a:extLst>
                  <a:ext uri="{0D108BD9-81ED-4DB2-BD59-A6C34878D82A}">
                    <a16:rowId xmlns:a16="http://schemas.microsoft.com/office/drawing/2014/main" val="1425456638"/>
                  </a:ext>
                </a:extLst>
              </a:tr>
              <a:tr h="213996">
                <a:tc>
                  <a:txBody>
                    <a:bodyPr/>
                    <a:lstStyle/>
                    <a:p>
                      <a:pPr algn="l" rtl="0" fontAlgn="b">
                        <a:buNone/>
                      </a:pPr>
                      <a:r>
                        <a:rPr lang="en-US" sz="1400" b="0" i="0" u="none" strike="noStrike">
                          <a:solidFill>
                            <a:srgbClr val="000000"/>
                          </a:solidFill>
                          <a:effectLst/>
                          <a:latin typeface="Calibri" panose="020F0502020204030204" pitchFamily="34" charset="0"/>
                        </a:rPr>
                        <a:t>Bank Borrowings </a:t>
                      </a:r>
                    </a:p>
                  </a:txBody>
                  <a:tcPr marL="9525" marR="9525" marT="9525" marB="0" anchor="b">
                    <a:solidFill>
                      <a:schemeClr val="bg1">
                        <a:lumMod val="95000"/>
                      </a:schemeClr>
                    </a:solidFill>
                  </a:tcPr>
                </a:tc>
                <a:tc>
                  <a:txBody>
                    <a:bodyPr/>
                    <a:lstStyle/>
                    <a:p>
                      <a:pPr algn="r" rtl="0" fontAlgn="b">
                        <a:buNone/>
                      </a:pPr>
                      <a:r>
                        <a:rPr lang="en-US" sz="1400" b="0" i="0" u="none" strike="noStrike">
                          <a:solidFill>
                            <a:srgbClr val="000000"/>
                          </a:solidFill>
                          <a:effectLst/>
                          <a:latin typeface="Calibri" panose="020F0502020204030204" pitchFamily="34" charset="0"/>
                        </a:rPr>
                        <a:t>28,790</a:t>
                      </a:r>
                    </a:p>
                  </a:txBody>
                  <a:tcPr marL="9525" marR="9525" marT="9525" marB="0" anchor="b">
                    <a:solidFill>
                      <a:schemeClr val="bg1">
                        <a:lumMod val="95000"/>
                      </a:schemeClr>
                    </a:solidFill>
                  </a:tcPr>
                </a:tc>
                <a:tc>
                  <a:txBody>
                    <a:bodyPr/>
                    <a:lstStyle/>
                    <a:p>
                      <a:pPr algn="r" rtl="0" fontAlgn="b">
                        <a:buNone/>
                      </a:pPr>
                      <a:r>
                        <a:rPr lang="en-US" sz="1400" b="0" i="0" u="none" strike="noStrike">
                          <a:solidFill>
                            <a:srgbClr val="000000"/>
                          </a:solidFill>
                          <a:effectLst/>
                          <a:latin typeface="Calibri" panose="020F0502020204030204" pitchFamily="34" charset="0"/>
                        </a:rPr>
                        <a:t>15,725</a:t>
                      </a:r>
                    </a:p>
                  </a:txBody>
                  <a:tcPr marL="9525" marR="9525" marT="9525" marB="0" anchor="b">
                    <a:solidFill>
                      <a:schemeClr val="bg1">
                        <a:lumMod val="95000"/>
                      </a:schemeClr>
                    </a:solidFill>
                  </a:tcPr>
                </a:tc>
                <a:extLst>
                  <a:ext uri="{0D108BD9-81ED-4DB2-BD59-A6C34878D82A}">
                    <a16:rowId xmlns:a16="http://schemas.microsoft.com/office/drawing/2014/main" val="1020147236"/>
                  </a:ext>
                </a:extLst>
              </a:tr>
              <a:tr h="213996">
                <a:tc>
                  <a:txBody>
                    <a:bodyPr/>
                    <a:lstStyle/>
                    <a:p>
                      <a:pPr algn="l" rtl="0" fontAlgn="b">
                        <a:buNone/>
                      </a:pPr>
                      <a:r>
                        <a:rPr lang="en-US" sz="1400" b="0" i="0" u="none" strike="noStrike">
                          <a:solidFill>
                            <a:srgbClr val="000000"/>
                          </a:solidFill>
                          <a:effectLst/>
                          <a:latin typeface="Calibri" panose="020F0502020204030204" pitchFamily="34" charset="0"/>
                        </a:rPr>
                        <a:t>Payables </a:t>
                      </a:r>
                    </a:p>
                  </a:txBody>
                  <a:tcPr marL="9525" marR="9525" marT="9525" marB="0" anchor="b">
                    <a:solidFill>
                      <a:schemeClr val="bg1">
                        <a:lumMod val="95000"/>
                      </a:schemeClr>
                    </a:solidFill>
                  </a:tcPr>
                </a:tc>
                <a:tc>
                  <a:txBody>
                    <a:bodyPr/>
                    <a:lstStyle/>
                    <a:p>
                      <a:pPr algn="r" rtl="0" fontAlgn="b">
                        <a:buNone/>
                      </a:pPr>
                      <a:r>
                        <a:rPr lang="en-US" sz="1400" b="0" i="0" u="none" strike="noStrike">
                          <a:solidFill>
                            <a:srgbClr val="000000"/>
                          </a:solidFill>
                          <a:effectLst/>
                          <a:latin typeface="Calibri" panose="020F0502020204030204" pitchFamily="34" charset="0"/>
                        </a:rPr>
                        <a:t>171</a:t>
                      </a:r>
                    </a:p>
                  </a:txBody>
                  <a:tcPr marL="9525" marR="9525" marT="9525" marB="0" anchor="b">
                    <a:solidFill>
                      <a:schemeClr val="bg1">
                        <a:lumMod val="95000"/>
                      </a:schemeClr>
                    </a:solidFill>
                  </a:tcPr>
                </a:tc>
                <a:tc>
                  <a:txBody>
                    <a:bodyPr/>
                    <a:lstStyle/>
                    <a:p>
                      <a:pPr algn="r" rtl="0" fontAlgn="b">
                        <a:buNone/>
                      </a:pPr>
                      <a:r>
                        <a:rPr lang="en-US" sz="1400" b="0" i="0" u="none" strike="noStrike">
                          <a:solidFill>
                            <a:srgbClr val="000000"/>
                          </a:solidFill>
                          <a:effectLst/>
                          <a:latin typeface="Calibri" panose="020F0502020204030204" pitchFamily="34" charset="0"/>
                        </a:rPr>
                        <a:t>179</a:t>
                      </a:r>
                    </a:p>
                  </a:txBody>
                  <a:tcPr marL="9525" marR="9525" marT="9525" marB="0" anchor="b">
                    <a:solidFill>
                      <a:schemeClr val="bg1">
                        <a:lumMod val="95000"/>
                      </a:schemeClr>
                    </a:solidFill>
                  </a:tcPr>
                </a:tc>
                <a:extLst>
                  <a:ext uri="{0D108BD9-81ED-4DB2-BD59-A6C34878D82A}">
                    <a16:rowId xmlns:a16="http://schemas.microsoft.com/office/drawing/2014/main" val="1404597963"/>
                  </a:ext>
                </a:extLst>
              </a:tr>
              <a:tr h="213996">
                <a:tc>
                  <a:txBody>
                    <a:bodyPr/>
                    <a:lstStyle/>
                    <a:p>
                      <a:pPr algn="l" rtl="0" fontAlgn="b">
                        <a:buNone/>
                      </a:pPr>
                      <a:r>
                        <a:rPr lang="en-US" sz="1400" b="1" i="0" u="none" strike="noStrike">
                          <a:solidFill>
                            <a:srgbClr val="000000"/>
                          </a:solidFill>
                          <a:effectLst/>
                          <a:latin typeface="Calibri" panose="020F0502020204030204" pitchFamily="34" charset="0"/>
                        </a:rPr>
                        <a:t>Total Liabilities </a:t>
                      </a:r>
                    </a:p>
                  </a:txBody>
                  <a:tcPr marL="9525" marR="9525" marT="9525" marB="0" anchor="b">
                    <a:solidFill>
                      <a:schemeClr val="bg2">
                        <a:lumMod val="90000"/>
                      </a:schemeClr>
                    </a:solidFill>
                  </a:tcPr>
                </a:tc>
                <a:tc>
                  <a:txBody>
                    <a:bodyPr/>
                    <a:lstStyle/>
                    <a:p>
                      <a:pPr algn="r" rtl="0" fontAlgn="b">
                        <a:buNone/>
                      </a:pPr>
                      <a:r>
                        <a:rPr lang="en-US" sz="1400" b="1" i="0" u="none" strike="noStrike">
                          <a:solidFill>
                            <a:srgbClr val="000000"/>
                          </a:solidFill>
                          <a:effectLst/>
                          <a:latin typeface="Calibri" panose="020F0502020204030204" pitchFamily="34" charset="0"/>
                        </a:rPr>
                        <a:t>28,961</a:t>
                      </a:r>
                    </a:p>
                  </a:txBody>
                  <a:tcPr marL="9525" marR="9525" marT="9525" marB="0" anchor="b">
                    <a:solidFill>
                      <a:schemeClr val="bg2">
                        <a:lumMod val="90000"/>
                      </a:schemeClr>
                    </a:solidFill>
                  </a:tcPr>
                </a:tc>
                <a:tc>
                  <a:txBody>
                    <a:bodyPr/>
                    <a:lstStyle/>
                    <a:p>
                      <a:pPr algn="r" rtl="0" fontAlgn="b">
                        <a:buNone/>
                      </a:pPr>
                      <a:r>
                        <a:rPr lang="en-US" sz="1400" b="1" i="0" u="none" strike="noStrike">
                          <a:solidFill>
                            <a:srgbClr val="000000"/>
                          </a:solidFill>
                          <a:effectLst/>
                          <a:latin typeface="Calibri" panose="020F0502020204030204" pitchFamily="34" charset="0"/>
                        </a:rPr>
                        <a:t>15,904</a:t>
                      </a:r>
                    </a:p>
                  </a:txBody>
                  <a:tcPr marL="9525" marR="9525" marT="9525" marB="0" anchor="b">
                    <a:solidFill>
                      <a:schemeClr val="bg2">
                        <a:lumMod val="90000"/>
                      </a:schemeClr>
                    </a:solidFill>
                  </a:tcPr>
                </a:tc>
                <a:extLst>
                  <a:ext uri="{0D108BD9-81ED-4DB2-BD59-A6C34878D82A}">
                    <a16:rowId xmlns:a16="http://schemas.microsoft.com/office/drawing/2014/main" val="3137255015"/>
                  </a:ext>
                </a:extLst>
              </a:tr>
              <a:tr h="213996">
                <a:tc>
                  <a:txBody>
                    <a:bodyPr/>
                    <a:lstStyle/>
                    <a:p>
                      <a:pPr algn="l" rtl="0" fontAlgn="b">
                        <a:buNone/>
                      </a:pPr>
                      <a:r>
                        <a:rPr lang="en-US" sz="1400" b="1" i="0" u="none" strike="noStrike">
                          <a:solidFill>
                            <a:srgbClr val="000000"/>
                          </a:solidFill>
                          <a:effectLst/>
                          <a:latin typeface="Calibri" panose="020F0502020204030204" pitchFamily="34" charset="0"/>
                        </a:rPr>
                        <a:t>Total equity and liabilities</a:t>
                      </a:r>
                    </a:p>
                  </a:txBody>
                  <a:tcPr marL="9525" marR="9525" marT="9525" marB="0" anchor="b">
                    <a:solidFill>
                      <a:schemeClr val="bg2">
                        <a:lumMod val="90000"/>
                      </a:schemeClr>
                    </a:solidFill>
                  </a:tcPr>
                </a:tc>
                <a:tc>
                  <a:txBody>
                    <a:bodyPr/>
                    <a:lstStyle/>
                    <a:p>
                      <a:pPr algn="r" rtl="0" fontAlgn="b">
                        <a:buNone/>
                      </a:pPr>
                      <a:r>
                        <a:rPr lang="en-US" sz="1400" b="1" i="0" u="none" strike="noStrike">
                          <a:solidFill>
                            <a:srgbClr val="000000"/>
                          </a:solidFill>
                          <a:effectLst/>
                          <a:latin typeface="Calibri" panose="020F0502020204030204" pitchFamily="34" charset="0"/>
                        </a:rPr>
                        <a:t>66,379</a:t>
                      </a:r>
                    </a:p>
                  </a:txBody>
                  <a:tcPr marL="9525" marR="9525" marT="9525" marB="0" anchor="b">
                    <a:solidFill>
                      <a:schemeClr val="bg2">
                        <a:lumMod val="90000"/>
                      </a:schemeClr>
                    </a:solidFill>
                  </a:tcPr>
                </a:tc>
                <a:tc>
                  <a:txBody>
                    <a:bodyPr/>
                    <a:lstStyle/>
                    <a:p>
                      <a:pPr algn="r" rtl="0" fontAlgn="b">
                        <a:buNone/>
                      </a:pPr>
                      <a:r>
                        <a:rPr lang="en-US" sz="1400" b="1" i="0" u="none" strike="noStrike">
                          <a:solidFill>
                            <a:srgbClr val="000000"/>
                          </a:solidFill>
                          <a:effectLst/>
                          <a:latin typeface="Calibri" panose="020F0502020204030204" pitchFamily="34" charset="0"/>
                        </a:rPr>
                        <a:t>47,778</a:t>
                      </a:r>
                    </a:p>
                  </a:txBody>
                  <a:tcPr marL="9525" marR="9525" marT="9525" marB="0" anchor="b">
                    <a:solidFill>
                      <a:schemeClr val="bg2">
                        <a:lumMod val="90000"/>
                      </a:schemeClr>
                    </a:solidFill>
                  </a:tcPr>
                </a:tc>
                <a:extLst>
                  <a:ext uri="{0D108BD9-81ED-4DB2-BD59-A6C34878D82A}">
                    <a16:rowId xmlns:a16="http://schemas.microsoft.com/office/drawing/2014/main" val="2586373435"/>
                  </a:ext>
                </a:extLst>
              </a:tr>
              <a:tr h="213996">
                <a:tc>
                  <a:txBody>
                    <a:bodyPr/>
                    <a:lstStyle/>
                    <a:p>
                      <a:pPr algn="l" rtl="0" fontAlgn="b">
                        <a:buNone/>
                      </a:pPr>
                      <a:r>
                        <a:rPr lang="en-US" sz="1400" b="1" i="0" u="none" strike="noStrike">
                          <a:solidFill>
                            <a:srgbClr val="000000"/>
                          </a:solidFill>
                          <a:effectLst/>
                          <a:latin typeface="Calibri" panose="020F0502020204030204" pitchFamily="34" charset="0"/>
                        </a:rPr>
                        <a:t>Net assets per share (in Baiza)</a:t>
                      </a:r>
                    </a:p>
                  </a:txBody>
                  <a:tcPr marL="9525" marR="9525" marT="9525" marB="0" anchor="b">
                    <a:solidFill>
                      <a:schemeClr val="bg2">
                        <a:lumMod val="90000"/>
                      </a:schemeClr>
                    </a:solidFill>
                  </a:tcPr>
                </a:tc>
                <a:tc>
                  <a:txBody>
                    <a:bodyPr/>
                    <a:lstStyle/>
                    <a:p>
                      <a:pPr algn="r" rtl="0" fontAlgn="b">
                        <a:buNone/>
                      </a:pPr>
                      <a:r>
                        <a:rPr lang="en-US" sz="1400" b="1" i="0" u="none" strike="noStrike">
                          <a:solidFill>
                            <a:srgbClr val="000000"/>
                          </a:solidFill>
                          <a:effectLst/>
                          <a:latin typeface="Calibri" panose="020F0502020204030204" pitchFamily="34" charset="0"/>
                        </a:rPr>
                        <a:t>         0.130 </a:t>
                      </a:r>
                    </a:p>
                  </a:txBody>
                  <a:tcPr marL="9525" marR="9525" marT="9525" marB="0" anchor="b">
                    <a:solidFill>
                      <a:schemeClr val="bg2">
                        <a:lumMod val="90000"/>
                      </a:schemeClr>
                    </a:solidFill>
                  </a:tcPr>
                </a:tc>
                <a:tc>
                  <a:txBody>
                    <a:bodyPr/>
                    <a:lstStyle/>
                    <a:p>
                      <a:pPr algn="r" rtl="0" fontAlgn="b">
                        <a:buNone/>
                      </a:pPr>
                      <a:r>
                        <a:rPr lang="en-US" sz="1400" b="1" i="0" u="none" strike="noStrike" dirty="0">
                          <a:solidFill>
                            <a:srgbClr val="000000"/>
                          </a:solidFill>
                          <a:effectLst/>
                          <a:latin typeface="Calibri" panose="020F0502020204030204" pitchFamily="34" charset="0"/>
                        </a:rPr>
                        <a:t>         0.155 </a:t>
                      </a:r>
                    </a:p>
                  </a:txBody>
                  <a:tcPr marL="9525" marR="9525" marT="9525" marB="0" anchor="b">
                    <a:solidFill>
                      <a:schemeClr val="bg2">
                        <a:lumMod val="90000"/>
                      </a:schemeClr>
                    </a:solidFill>
                  </a:tcPr>
                </a:tc>
                <a:extLst>
                  <a:ext uri="{0D108BD9-81ED-4DB2-BD59-A6C34878D82A}">
                    <a16:rowId xmlns:a16="http://schemas.microsoft.com/office/drawing/2014/main" val="2982084805"/>
                  </a:ext>
                </a:extLst>
              </a:tr>
            </a:tbl>
          </a:graphicData>
        </a:graphic>
      </p:graphicFrame>
      <p:sp>
        <p:nvSpPr>
          <p:cNvPr id="4" name="Slide Number Placeholder 3">
            <a:extLst>
              <a:ext uri="{FF2B5EF4-FFF2-40B4-BE49-F238E27FC236}">
                <a16:creationId xmlns:a16="http://schemas.microsoft.com/office/drawing/2014/main" id="{E54C011A-2BA1-E9B8-286C-9A794F6D9309}"/>
              </a:ext>
            </a:extLst>
          </p:cNvPr>
          <p:cNvSpPr>
            <a:spLocks noGrp="1"/>
          </p:cNvSpPr>
          <p:nvPr>
            <p:ph type="sldNum" sz="quarter" idx="12"/>
          </p:nvPr>
        </p:nvSpPr>
        <p:spPr/>
        <p:txBody>
          <a:bodyPr/>
          <a:lstStyle/>
          <a:p>
            <a:fld id="{70EC9206-40C2-4988-907B-F68DF1318569}" type="slidenum">
              <a:rPr lang="en-US" smtClean="0"/>
              <a:pPr/>
              <a:t>6</a:t>
            </a:fld>
            <a:endParaRPr lang="en-US" dirty="0"/>
          </a:p>
        </p:txBody>
      </p:sp>
    </p:spTree>
    <p:extLst>
      <p:ext uri="{BB962C8B-B14F-4D97-AF65-F5344CB8AC3E}">
        <p14:creationId xmlns:p14="http://schemas.microsoft.com/office/powerpoint/2010/main" val="42306229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6D5C8599-325D-4895-9F45-6D9646F50698}"/>
              </a:ext>
            </a:extLst>
          </p:cNvPr>
          <p:cNvPicPr>
            <a:picLocks noChangeAspect="1"/>
          </p:cNvPicPr>
          <p:nvPr/>
        </p:nvPicPr>
        <p:blipFill>
          <a:blip r:embed="rId3"/>
          <a:stretch>
            <a:fillRect/>
          </a:stretch>
        </p:blipFill>
        <p:spPr>
          <a:xfrm>
            <a:off x="9466444" y="250482"/>
            <a:ext cx="2725556" cy="1295742"/>
          </a:xfrm>
          <a:prstGeom prst="rect">
            <a:avLst/>
          </a:prstGeom>
        </p:spPr>
      </p:pic>
      <p:sp>
        <p:nvSpPr>
          <p:cNvPr id="2" name="Title 1">
            <a:extLst>
              <a:ext uri="{FF2B5EF4-FFF2-40B4-BE49-F238E27FC236}">
                <a16:creationId xmlns:a16="http://schemas.microsoft.com/office/drawing/2014/main" id="{A7F3151B-0432-44FF-85B1-2A47C8D4D57F}"/>
              </a:ext>
            </a:extLst>
          </p:cNvPr>
          <p:cNvSpPr>
            <a:spLocks noGrp="1"/>
          </p:cNvSpPr>
          <p:nvPr>
            <p:ph type="title"/>
          </p:nvPr>
        </p:nvSpPr>
        <p:spPr>
          <a:xfrm>
            <a:off x="623687" y="360520"/>
            <a:ext cx="10944262" cy="895415"/>
          </a:xfrm>
        </p:spPr>
        <p:txBody>
          <a:bodyPr>
            <a:normAutofit/>
          </a:bodyPr>
          <a:lstStyle/>
          <a:p>
            <a:r>
              <a:rPr lang="en-US" sz="3600" dirty="0">
                <a:solidFill>
                  <a:schemeClr val="accent2">
                    <a:lumMod val="50000"/>
                  </a:schemeClr>
                </a:solidFill>
                <a:latin typeface="+mn-lt"/>
                <a:ea typeface="Tahoma" panose="020B0604030504040204" pitchFamily="34" charset="0"/>
                <a:cs typeface="Tahoma" panose="020B0604030504040204" pitchFamily="34" charset="0"/>
              </a:rPr>
              <a:t>Annexure 4- Bank Borrowing</a:t>
            </a:r>
          </a:p>
        </p:txBody>
      </p:sp>
      <p:cxnSp>
        <p:nvCxnSpPr>
          <p:cNvPr id="6" name="Straight Connector 5">
            <a:extLst>
              <a:ext uri="{FF2B5EF4-FFF2-40B4-BE49-F238E27FC236}">
                <a16:creationId xmlns:a16="http://schemas.microsoft.com/office/drawing/2014/main" id="{2585D5C6-16E5-42CD-A689-2424C0556887}"/>
              </a:ext>
            </a:extLst>
          </p:cNvPr>
          <p:cNvCxnSpPr/>
          <p:nvPr/>
        </p:nvCxnSpPr>
        <p:spPr>
          <a:xfrm>
            <a:off x="0" y="1261040"/>
            <a:ext cx="12192000" cy="0"/>
          </a:xfrm>
          <a:prstGeom prst="line">
            <a:avLst/>
          </a:prstGeom>
          <a:ln w="12700"/>
        </p:spPr>
        <p:style>
          <a:lnRef idx="1">
            <a:schemeClr val="dk1"/>
          </a:lnRef>
          <a:fillRef idx="0">
            <a:schemeClr val="dk1"/>
          </a:fillRef>
          <a:effectRef idx="0">
            <a:schemeClr val="dk1"/>
          </a:effectRef>
          <a:fontRef idx="minor">
            <a:schemeClr val="tx1"/>
          </a:fontRef>
        </p:style>
      </p:cxnSp>
      <p:sp>
        <p:nvSpPr>
          <p:cNvPr id="19" name="Rectangle 18">
            <a:extLst>
              <a:ext uri="{FF2B5EF4-FFF2-40B4-BE49-F238E27FC236}">
                <a16:creationId xmlns:a16="http://schemas.microsoft.com/office/drawing/2014/main" id="{CB583200-7A22-4427-AAA2-08DBC9B248D5}"/>
              </a:ext>
            </a:extLst>
          </p:cNvPr>
          <p:cNvSpPr/>
          <p:nvPr/>
        </p:nvSpPr>
        <p:spPr>
          <a:xfrm>
            <a:off x="-182" y="6728604"/>
            <a:ext cx="12192000" cy="129395"/>
          </a:xfrm>
          <a:prstGeom prst="rect">
            <a:avLst/>
          </a:prstGeom>
          <a:solidFill>
            <a:srgbClr val="A81A1A"/>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26FA02E7-FC4C-4E2E-B3F9-32E9BAF9E17B}"/>
              </a:ext>
            </a:extLst>
          </p:cNvPr>
          <p:cNvSpPr/>
          <p:nvPr/>
        </p:nvSpPr>
        <p:spPr>
          <a:xfrm>
            <a:off x="-182" y="6671982"/>
            <a:ext cx="12192000" cy="60486"/>
          </a:xfrm>
          <a:prstGeom prst="rect">
            <a:avLst/>
          </a:prstGeom>
          <a:solidFill>
            <a:srgbClr val="917A2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D5D0AADA-76EF-4925-8FC9-C49FED31E836}"/>
              </a:ext>
            </a:extLst>
          </p:cNvPr>
          <p:cNvSpPr/>
          <p:nvPr/>
        </p:nvSpPr>
        <p:spPr>
          <a:xfrm>
            <a:off x="0" y="-10999"/>
            <a:ext cx="12192000" cy="129395"/>
          </a:xfrm>
          <a:prstGeom prst="rect">
            <a:avLst/>
          </a:prstGeom>
          <a:solidFill>
            <a:srgbClr val="A81A1A"/>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971AC4F0-42FF-454F-A273-431A8E369040}"/>
              </a:ext>
            </a:extLst>
          </p:cNvPr>
          <p:cNvSpPr/>
          <p:nvPr/>
        </p:nvSpPr>
        <p:spPr>
          <a:xfrm>
            <a:off x="-182" y="114109"/>
            <a:ext cx="12192000" cy="60486"/>
          </a:xfrm>
          <a:prstGeom prst="rect">
            <a:avLst/>
          </a:prstGeom>
          <a:solidFill>
            <a:srgbClr val="917A2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5" name="Footer Placeholder 4">
            <a:extLst>
              <a:ext uri="{FF2B5EF4-FFF2-40B4-BE49-F238E27FC236}">
                <a16:creationId xmlns:a16="http://schemas.microsoft.com/office/drawing/2014/main" id="{17E1D5D5-93E4-4503-A95A-E9831AF14D49}"/>
              </a:ext>
            </a:extLst>
          </p:cNvPr>
          <p:cNvSpPr>
            <a:spLocks noGrp="1"/>
          </p:cNvSpPr>
          <p:nvPr>
            <p:ph type="ftr" sz="quarter" idx="11"/>
          </p:nvPr>
        </p:nvSpPr>
        <p:spPr/>
        <p:txBody>
          <a:bodyPr/>
          <a:lstStyle/>
          <a:p>
            <a:r>
              <a:rPr lang="en-US"/>
              <a:t>Strictly Private and Confidential </a:t>
            </a:r>
            <a:endParaRPr lang="en-US" dirty="0"/>
          </a:p>
        </p:txBody>
      </p:sp>
      <p:sp>
        <p:nvSpPr>
          <p:cNvPr id="3" name="Slide Number Placeholder 2">
            <a:extLst>
              <a:ext uri="{FF2B5EF4-FFF2-40B4-BE49-F238E27FC236}">
                <a16:creationId xmlns:a16="http://schemas.microsoft.com/office/drawing/2014/main" id="{B380849C-59C8-E491-B373-5A59C1C47290}"/>
              </a:ext>
            </a:extLst>
          </p:cNvPr>
          <p:cNvSpPr>
            <a:spLocks noGrp="1"/>
          </p:cNvSpPr>
          <p:nvPr>
            <p:ph type="sldNum" sz="quarter" idx="12"/>
          </p:nvPr>
        </p:nvSpPr>
        <p:spPr/>
        <p:txBody>
          <a:bodyPr/>
          <a:lstStyle/>
          <a:p>
            <a:fld id="{48F63A3B-78C7-47BE-AE5E-E10140E04643}" type="slidenum">
              <a:rPr lang="en-US" smtClean="0"/>
              <a:t>7</a:t>
            </a:fld>
            <a:endParaRPr lang="en-US" dirty="0"/>
          </a:p>
        </p:txBody>
      </p:sp>
      <p:sp>
        <p:nvSpPr>
          <p:cNvPr id="4" name="Action Button: Go Home 3">
            <a:hlinkClick r:id="" action="ppaction://hlinkshowjump?jump=lastslideviewed" highlightClick="1"/>
            <a:extLst>
              <a:ext uri="{FF2B5EF4-FFF2-40B4-BE49-F238E27FC236}">
                <a16:creationId xmlns:a16="http://schemas.microsoft.com/office/drawing/2014/main" id="{D084FE7D-9DBC-2E62-0DE1-D3223D846EED}"/>
              </a:ext>
            </a:extLst>
          </p:cNvPr>
          <p:cNvSpPr/>
          <p:nvPr/>
        </p:nvSpPr>
        <p:spPr>
          <a:xfrm>
            <a:off x="10041555" y="6378766"/>
            <a:ext cx="704273" cy="365125"/>
          </a:xfrm>
          <a:prstGeom prst="actionButtonHom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graphicFrame>
        <p:nvGraphicFramePr>
          <p:cNvPr id="15" name="Table 14">
            <a:extLst>
              <a:ext uri="{FF2B5EF4-FFF2-40B4-BE49-F238E27FC236}">
                <a16:creationId xmlns:a16="http://schemas.microsoft.com/office/drawing/2014/main" id="{9F3B6A82-E99A-6B3F-2FED-903092BDEA53}"/>
              </a:ext>
            </a:extLst>
          </p:cNvPr>
          <p:cNvGraphicFramePr>
            <a:graphicFrameLocks noGrp="1"/>
          </p:cNvGraphicFramePr>
          <p:nvPr>
            <p:extLst>
              <p:ext uri="{D42A27DB-BD31-4B8C-83A1-F6EECF244321}">
                <p14:modId xmlns:p14="http://schemas.microsoft.com/office/powerpoint/2010/main" val="1935015466"/>
              </p:ext>
            </p:extLst>
          </p:nvPr>
        </p:nvGraphicFramePr>
        <p:xfrm>
          <a:off x="6213298" y="1393541"/>
          <a:ext cx="5354651" cy="1800225"/>
        </p:xfrm>
        <a:graphic>
          <a:graphicData uri="http://schemas.openxmlformats.org/drawingml/2006/table">
            <a:tbl>
              <a:tblPr firstRow="1" bandRow="1">
                <a:tableStyleId>{F5AB1C69-6EDB-4FF4-983F-18BD219EF322}</a:tableStyleId>
              </a:tblPr>
              <a:tblGrid>
                <a:gridCol w="3320784">
                  <a:extLst>
                    <a:ext uri="{9D8B030D-6E8A-4147-A177-3AD203B41FA5}">
                      <a16:colId xmlns:a16="http://schemas.microsoft.com/office/drawing/2014/main" val="104020313"/>
                    </a:ext>
                  </a:extLst>
                </a:gridCol>
                <a:gridCol w="995082">
                  <a:extLst>
                    <a:ext uri="{9D8B030D-6E8A-4147-A177-3AD203B41FA5}">
                      <a16:colId xmlns:a16="http://schemas.microsoft.com/office/drawing/2014/main" val="1333633003"/>
                    </a:ext>
                  </a:extLst>
                </a:gridCol>
                <a:gridCol w="1038785">
                  <a:extLst>
                    <a:ext uri="{9D8B030D-6E8A-4147-A177-3AD203B41FA5}">
                      <a16:colId xmlns:a16="http://schemas.microsoft.com/office/drawing/2014/main" val="3771794055"/>
                    </a:ext>
                  </a:extLst>
                </a:gridCol>
              </a:tblGrid>
              <a:tr h="257175">
                <a:tc rowSpan="2">
                  <a:txBody>
                    <a:bodyPr/>
                    <a:lstStyle/>
                    <a:p>
                      <a:pPr algn="l" rtl="0" fontAlgn="ctr"/>
                      <a:r>
                        <a:rPr lang="en-US" sz="1200" b="1" u="none" strike="noStrike" dirty="0">
                          <a:solidFill>
                            <a:schemeClr val="bg1"/>
                          </a:solidFill>
                          <a:effectLst/>
                        </a:rPr>
                        <a:t>Particulars (OMR’000)</a:t>
                      </a:r>
                      <a:endParaRPr lang="en-US" sz="1200" b="1" i="0" u="none" strike="noStrike" dirty="0">
                        <a:solidFill>
                          <a:schemeClr val="bg1"/>
                        </a:solidFill>
                        <a:effectLst/>
                        <a:latin typeface="Calibri" panose="020F0502020204030204" pitchFamily="34" charset="0"/>
                      </a:endParaRPr>
                    </a:p>
                  </a:txBody>
                  <a:tcPr marL="0" marR="0" marT="0" marB="0" anchor="ctr">
                    <a:solidFill>
                      <a:schemeClr val="tx2"/>
                    </a:solidFill>
                  </a:tcPr>
                </a:tc>
                <a:tc>
                  <a:txBody>
                    <a:bodyPr/>
                    <a:lstStyle/>
                    <a:p>
                      <a:pPr algn="ctr" rtl="0" fontAlgn="b"/>
                      <a:r>
                        <a:rPr lang="en-US" sz="1200" b="1" u="none" strike="noStrike" dirty="0">
                          <a:solidFill>
                            <a:schemeClr val="bg1"/>
                          </a:solidFill>
                          <a:effectLst/>
                        </a:rPr>
                        <a:t>31-Mar-24</a:t>
                      </a:r>
                      <a:endParaRPr lang="en-US" sz="1200" b="1" i="0" u="none" strike="noStrike" dirty="0">
                        <a:solidFill>
                          <a:schemeClr val="bg1"/>
                        </a:solidFill>
                        <a:effectLst/>
                        <a:latin typeface="Calibri" panose="020F0502020204030204" pitchFamily="34" charset="0"/>
                      </a:endParaRPr>
                    </a:p>
                  </a:txBody>
                  <a:tcPr marL="0" marR="0" marT="0" marB="0" anchor="b">
                    <a:solidFill>
                      <a:schemeClr val="tx2"/>
                    </a:solidFill>
                  </a:tcPr>
                </a:tc>
                <a:tc>
                  <a:txBody>
                    <a:bodyPr/>
                    <a:lstStyle/>
                    <a:p>
                      <a:pPr algn="ctr" rtl="0" fontAlgn="b"/>
                      <a:r>
                        <a:rPr lang="en-US" sz="1200" b="1" u="none" strike="noStrike" dirty="0">
                          <a:solidFill>
                            <a:schemeClr val="bg1"/>
                          </a:solidFill>
                          <a:effectLst/>
                        </a:rPr>
                        <a:t>31-Mar-25</a:t>
                      </a:r>
                      <a:endParaRPr lang="en-US" sz="1200" b="1" i="0" u="none" strike="noStrike" dirty="0">
                        <a:solidFill>
                          <a:schemeClr val="bg1"/>
                        </a:solidFill>
                        <a:effectLst/>
                        <a:latin typeface="Calibri" panose="020F0502020204030204" pitchFamily="34" charset="0"/>
                      </a:endParaRPr>
                    </a:p>
                  </a:txBody>
                  <a:tcPr marL="0" marR="0" marT="0" marB="0" anchor="b">
                    <a:solidFill>
                      <a:schemeClr val="tx2"/>
                    </a:solidFill>
                  </a:tcPr>
                </a:tc>
                <a:extLst>
                  <a:ext uri="{0D108BD9-81ED-4DB2-BD59-A6C34878D82A}">
                    <a16:rowId xmlns:a16="http://schemas.microsoft.com/office/drawing/2014/main" val="2797775108"/>
                  </a:ext>
                </a:extLst>
              </a:tr>
              <a:tr h="257175">
                <a:tc vMerge="1">
                  <a:txBody>
                    <a:bodyPr/>
                    <a:lstStyle/>
                    <a:p>
                      <a:endParaRPr lang="en-US"/>
                    </a:p>
                  </a:txBody>
                  <a:tcPr/>
                </a:tc>
                <a:tc>
                  <a:txBody>
                    <a:bodyPr/>
                    <a:lstStyle/>
                    <a:p>
                      <a:pPr algn="ctr" rtl="0" fontAlgn="b"/>
                      <a:r>
                        <a:rPr lang="en-US" sz="1200" b="1" u="none" strike="noStrike" dirty="0">
                          <a:solidFill>
                            <a:schemeClr val="bg1"/>
                          </a:solidFill>
                          <a:effectLst/>
                        </a:rPr>
                        <a:t>Audited</a:t>
                      </a:r>
                      <a:endParaRPr lang="en-US" sz="1200" b="1" i="0" u="none" strike="noStrike" dirty="0">
                        <a:solidFill>
                          <a:schemeClr val="bg1"/>
                        </a:solidFill>
                        <a:effectLst/>
                        <a:latin typeface="Calibri" panose="020F0502020204030204" pitchFamily="34" charset="0"/>
                      </a:endParaRPr>
                    </a:p>
                  </a:txBody>
                  <a:tcPr marL="0" marR="0" marT="0" marB="0" anchor="b">
                    <a:solidFill>
                      <a:schemeClr val="tx2"/>
                    </a:solidFill>
                  </a:tcPr>
                </a:tc>
                <a:tc>
                  <a:txBody>
                    <a:bodyPr/>
                    <a:lstStyle/>
                    <a:p>
                      <a:pPr algn="ctr" rtl="0" fontAlgn="b"/>
                      <a:r>
                        <a:rPr lang="en-US" sz="1200" b="1" u="none" strike="noStrike" dirty="0">
                          <a:solidFill>
                            <a:schemeClr val="bg1"/>
                          </a:solidFill>
                          <a:effectLst/>
                        </a:rPr>
                        <a:t>Actual</a:t>
                      </a:r>
                      <a:endParaRPr lang="en-US" sz="1200" b="1" i="0" u="none" strike="noStrike" dirty="0">
                        <a:solidFill>
                          <a:schemeClr val="bg1"/>
                        </a:solidFill>
                        <a:effectLst/>
                        <a:latin typeface="Calibri" panose="020F0502020204030204" pitchFamily="34" charset="0"/>
                      </a:endParaRPr>
                    </a:p>
                  </a:txBody>
                  <a:tcPr marL="0" marR="0" marT="0" marB="0" anchor="b">
                    <a:solidFill>
                      <a:schemeClr val="tx2"/>
                    </a:solidFill>
                  </a:tcPr>
                </a:tc>
                <a:extLst>
                  <a:ext uri="{0D108BD9-81ED-4DB2-BD59-A6C34878D82A}">
                    <a16:rowId xmlns:a16="http://schemas.microsoft.com/office/drawing/2014/main" val="2814286651"/>
                  </a:ext>
                </a:extLst>
              </a:tr>
              <a:tr h="257175">
                <a:tc>
                  <a:txBody>
                    <a:bodyPr/>
                    <a:lstStyle/>
                    <a:p>
                      <a:pPr algn="l" rtl="0" fontAlgn="b"/>
                      <a:r>
                        <a:rPr lang="en-US" sz="1200" u="none" strike="noStrike" dirty="0">
                          <a:effectLst/>
                        </a:rPr>
                        <a:t> Actual outstanding  </a:t>
                      </a:r>
                      <a:endParaRPr lang="en-US" sz="1200" b="0" i="0" u="none" strike="noStrike" dirty="0">
                        <a:solidFill>
                          <a:srgbClr val="000000"/>
                        </a:solidFill>
                        <a:effectLst/>
                        <a:latin typeface="Calibri" panose="020F0502020204030204" pitchFamily="34" charset="0"/>
                      </a:endParaRPr>
                    </a:p>
                  </a:txBody>
                  <a:tcPr marL="0" marR="0" marT="0" marB="0" anchor="b"/>
                </a:tc>
                <a:tc>
                  <a:txBody>
                    <a:bodyPr/>
                    <a:lstStyle/>
                    <a:p>
                      <a:pPr algn="r" rtl="0" fontAlgn="b"/>
                      <a:r>
                        <a:rPr lang="en-US" sz="1200" u="none" strike="noStrike">
                          <a:effectLst/>
                        </a:rPr>
                        <a:t>15,725</a:t>
                      </a:r>
                      <a:endParaRPr lang="en-US" sz="1200" b="0" i="0" u="none" strike="noStrike">
                        <a:solidFill>
                          <a:srgbClr val="000000"/>
                        </a:solidFill>
                        <a:effectLst/>
                        <a:latin typeface="Calibri" panose="020F0502020204030204" pitchFamily="34" charset="0"/>
                      </a:endParaRPr>
                    </a:p>
                  </a:txBody>
                  <a:tcPr marL="0" marR="0" marT="0" marB="0" anchor="b"/>
                </a:tc>
                <a:tc>
                  <a:txBody>
                    <a:bodyPr/>
                    <a:lstStyle/>
                    <a:p>
                      <a:pPr algn="r" rtl="0" fontAlgn="b"/>
                      <a:r>
                        <a:rPr lang="en-US" sz="1200" u="none" strike="noStrike">
                          <a:effectLst/>
                        </a:rPr>
                        <a:t>28,790</a:t>
                      </a:r>
                      <a:endParaRPr lang="en-US" sz="12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836956833"/>
                  </a:ext>
                </a:extLst>
              </a:tr>
              <a:tr h="257175">
                <a:tc>
                  <a:txBody>
                    <a:bodyPr/>
                    <a:lstStyle/>
                    <a:p>
                      <a:pPr algn="l" rtl="0" fontAlgn="b"/>
                      <a:r>
                        <a:rPr lang="en-US" sz="1200" u="none" strike="noStrike" dirty="0">
                          <a:effectLst/>
                        </a:rPr>
                        <a:t>Average Outstanding</a:t>
                      </a:r>
                      <a:endParaRPr lang="en-US" sz="1200" b="0" i="0" u="none" strike="noStrike" dirty="0">
                        <a:solidFill>
                          <a:srgbClr val="000000"/>
                        </a:solidFill>
                        <a:effectLst/>
                        <a:latin typeface="Calibri" panose="020F0502020204030204" pitchFamily="34" charset="0"/>
                      </a:endParaRPr>
                    </a:p>
                  </a:txBody>
                  <a:tcPr marL="0" marR="0" marT="0" marB="0" anchor="b"/>
                </a:tc>
                <a:tc>
                  <a:txBody>
                    <a:bodyPr/>
                    <a:lstStyle/>
                    <a:p>
                      <a:pPr algn="r" rtl="0" fontAlgn="b"/>
                      <a:r>
                        <a:rPr lang="en-US" sz="1200" u="none" strike="noStrike">
                          <a:effectLst/>
                        </a:rPr>
                        <a:t>16,821</a:t>
                      </a:r>
                      <a:endParaRPr lang="en-US" sz="1200" b="0" i="0" u="none" strike="noStrike">
                        <a:solidFill>
                          <a:srgbClr val="000000"/>
                        </a:solidFill>
                        <a:effectLst/>
                        <a:latin typeface="Calibri" panose="020F0502020204030204" pitchFamily="34" charset="0"/>
                      </a:endParaRPr>
                    </a:p>
                  </a:txBody>
                  <a:tcPr marL="0" marR="0" marT="0" marB="0" anchor="b"/>
                </a:tc>
                <a:tc>
                  <a:txBody>
                    <a:bodyPr/>
                    <a:lstStyle/>
                    <a:p>
                      <a:pPr algn="r" rtl="0" fontAlgn="b"/>
                      <a:r>
                        <a:rPr lang="en-US" sz="1200" u="none" strike="noStrike">
                          <a:effectLst/>
                        </a:rPr>
                        <a:t>20,146</a:t>
                      </a:r>
                      <a:endParaRPr lang="en-US" sz="12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010041746"/>
                  </a:ext>
                </a:extLst>
              </a:tr>
              <a:tr h="257175">
                <a:tc>
                  <a:txBody>
                    <a:bodyPr/>
                    <a:lstStyle/>
                    <a:p>
                      <a:pPr algn="l" rtl="0" fontAlgn="b"/>
                      <a:r>
                        <a:rPr lang="en-US" sz="1200" u="none" strike="noStrike">
                          <a:effectLst/>
                        </a:rPr>
                        <a:t>Interest cost</a:t>
                      </a:r>
                      <a:endParaRPr lang="en-US" sz="1200" b="0" i="0" u="none" strike="noStrike">
                        <a:solidFill>
                          <a:srgbClr val="000000"/>
                        </a:solidFill>
                        <a:effectLst/>
                        <a:latin typeface="Calibri" panose="020F0502020204030204" pitchFamily="34" charset="0"/>
                      </a:endParaRPr>
                    </a:p>
                  </a:txBody>
                  <a:tcPr marL="0" marR="0" marT="0" marB="0" anchor="b"/>
                </a:tc>
                <a:tc>
                  <a:txBody>
                    <a:bodyPr/>
                    <a:lstStyle/>
                    <a:p>
                      <a:pPr algn="r" rtl="0" fontAlgn="b"/>
                      <a:r>
                        <a:rPr lang="en-US" sz="1200" u="none" strike="noStrike" dirty="0">
                          <a:effectLst/>
                        </a:rPr>
                        <a:t>1,066</a:t>
                      </a:r>
                      <a:endParaRPr lang="en-US" sz="1200" b="0" i="0" u="none" strike="noStrike" dirty="0">
                        <a:solidFill>
                          <a:srgbClr val="000000"/>
                        </a:solidFill>
                        <a:effectLst/>
                        <a:latin typeface="Calibri" panose="020F0502020204030204" pitchFamily="34" charset="0"/>
                      </a:endParaRPr>
                    </a:p>
                  </a:txBody>
                  <a:tcPr marL="0" marR="0" marT="0" marB="0" anchor="b"/>
                </a:tc>
                <a:tc>
                  <a:txBody>
                    <a:bodyPr/>
                    <a:lstStyle/>
                    <a:p>
                      <a:pPr algn="r" rtl="0" fontAlgn="b"/>
                      <a:r>
                        <a:rPr lang="en-US" sz="1200" u="none" strike="noStrike">
                          <a:effectLst/>
                        </a:rPr>
                        <a:t>1,264</a:t>
                      </a:r>
                      <a:endParaRPr lang="en-US" sz="12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71163246"/>
                  </a:ext>
                </a:extLst>
              </a:tr>
              <a:tr h="257175">
                <a:tc>
                  <a:txBody>
                    <a:bodyPr/>
                    <a:lstStyle/>
                    <a:p>
                      <a:pPr algn="l" rtl="0" fontAlgn="b"/>
                      <a:r>
                        <a:rPr lang="en-US" sz="1200" u="none" strike="noStrike">
                          <a:effectLst/>
                        </a:rPr>
                        <a:t>Range of Interest Rates</a:t>
                      </a:r>
                      <a:endParaRPr lang="en-US" sz="1200" b="0" i="0" u="none" strike="noStrike">
                        <a:solidFill>
                          <a:srgbClr val="000000"/>
                        </a:solidFill>
                        <a:effectLst/>
                        <a:latin typeface="Calibri" panose="020F0502020204030204" pitchFamily="34" charset="0"/>
                      </a:endParaRPr>
                    </a:p>
                  </a:txBody>
                  <a:tcPr marL="0" marR="0" marT="0" marB="0" anchor="b"/>
                </a:tc>
                <a:tc>
                  <a:txBody>
                    <a:bodyPr/>
                    <a:lstStyle/>
                    <a:p>
                      <a:pPr algn="r" rtl="0" fontAlgn="b"/>
                      <a:r>
                        <a:rPr lang="en-US" sz="1200" u="none" strike="noStrike" dirty="0">
                          <a:effectLst/>
                        </a:rPr>
                        <a:t>5.50% - 6.50%</a:t>
                      </a:r>
                      <a:endParaRPr lang="en-US" sz="1200" b="0" i="0" u="none" strike="noStrike" dirty="0">
                        <a:solidFill>
                          <a:srgbClr val="000000"/>
                        </a:solidFill>
                        <a:effectLst/>
                        <a:latin typeface="Calibri" panose="020F0502020204030204" pitchFamily="34" charset="0"/>
                      </a:endParaRPr>
                    </a:p>
                  </a:txBody>
                  <a:tcPr marL="0" marR="0" marT="0" marB="0" anchor="b"/>
                </a:tc>
                <a:tc>
                  <a:txBody>
                    <a:bodyPr/>
                    <a:lstStyle/>
                    <a:p>
                      <a:pPr algn="r" rtl="0" fontAlgn="b"/>
                      <a:r>
                        <a:rPr lang="en-US" sz="1200" u="none" strike="noStrike">
                          <a:effectLst/>
                        </a:rPr>
                        <a:t>5.75% - 6.50%</a:t>
                      </a:r>
                      <a:endParaRPr lang="en-US" sz="12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481424281"/>
                  </a:ext>
                </a:extLst>
              </a:tr>
              <a:tr h="257175">
                <a:tc>
                  <a:txBody>
                    <a:bodyPr/>
                    <a:lstStyle/>
                    <a:p>
                      <a:pPr algn="l" rtl="0" fontAlgn="b"/>
                      <a:r>
                        <a:rPr lang="en-US" sz="1200" u="none" strike="noStrike">
                          <a:effectLst/>
                        </a:rPr>
                        <a:t>Effective rate of Interest</a:t>
                      </a:r>
                      <a:endParaRPr lang="en-US" sz="1200" b="1" i="0" u="none" strike="noStrike">
                        <a:solidFill>
                          <a:srgbClr val="000000"/>
                        </a:solidFill>
                        <a:effectLst/>
                        <a:latin typeface="Calibri" panose="020F0502020204030204" pitchFamily="34" charset="0"/>
                      </a:endParaRPr>
                    </a:p>
                  </a:txBody>
                  <a:tcPr marL="0" marR="0" marT="0" marB="0" anchor="b"/>
                </a:tc>
                <a:tc>
                  <a:txBody>
                    <a:bodyPr/>
                    <a:lstStyle/>
                    <a:p>
                      <a:pPr algn="r" rtl="0" fontAlgn="b"/>
                      <a:r>
                        <a:rPr lang="en-US" sz="1200" u="none" strike="noStrike" dirty="0">
                          <a:effectLst/>
                        </a:rPr>
                        <a:t>6.34%</a:t>
                      </a:r>
                      <a:endParaRPr lang="en-US" sz="1200" b="0" i="0" u="none" strike="noStrike" dirty="0">
                        <a:solidFill>
                          <a:srgbClr val="000000"/>
                        </a:solidFill>
                        <a:effectLst/>
                        <a:latin typeface="Calibri" panose="020F0502020204030204" pitchFamily="34" charset="0"/>
                      </a:endParaRPr>
                    </a:p>
                  </a:txBody>
                  <a:tcPr marL="0" marR="0" marT="0" marB="0" anchor="b"/>
                </a:tc>
                <a:tc>
                  <a:txBody>
                    <a:bodyPr/>
                    <a:lstStyle/>
                    <a:p>
                      <a:pPr algn="r" rtl="0" fontAlgn="b"/>
                      <a:r>
                        <a:rPr lang="en-US" sz="1200" u="none" strike="noStrike" dirty="0">
                          <a:effectLst/>
                        </a:rPr>
                        <a:t>6.27%</a:t>
                      </a:r>
                      <a:endParaRPr lang="en-US" sz="12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430378810"/>
                  </a:ext>
                </a:extLst>
              </a:tr>
            </a:tbl>
          </a:graphicData>
        </a:graphic>
      </p:graphicFrame>
      <p:graphicFrame>
        <p:nvGraphicFramePr>
          <p:cNvPr id="7" name="Chart 6">
            <a:extLst>
              <a:ext uri="{FF2B5EF4-FFF2-40B4-BE49-F238E27FC236}">
                <a16:creationId xmlns:a16="http://schemas.microsoft.com/office/drawing/2014/main" id="{00000000-0008-0000-0500-00005C12D11B}"/>
              </a:ext>
            </a:extLst>
          </p:cNvPr>
          <p:cNvGraphicFramePr>
            <a:graphicFrameLocks/>
          </p:cNvGraphicFramePr>
          <p:nvPr>
            <p:extLst>
              <p:ext uri="{D42A27DB-BD31-4B8C-83A1-F6EECF244321}">
                <p14:modId xmlns:p14="http://schemas.microsoft.com/office/powerpoint/2010/main" val="2744170409"/>
              </p:ext>
            </p:extLst>
          </p:nvPr>
        </p:nvGraphicFramePr>
        <p:xfrm>
          <a:off x="623687" y="1365973"/>
          <a:ext cx="5472313" cy="27432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987121634"/>
      </p:ext>
    </p:extLst>
  </p:cSld>
  <p:clrMapOvr>
    <a:masterClrMapping/>
  </p:clrMapOvr>
  <p:transition spd="slow">
    <p:wheel spokes="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9E52024-98DB-A430-87DC-CBDCAEC7E6FA}"/>
              </a:ext>
            </a:extLst>
          </p:cNvPr>
          <p:cNvSpPr txBox="1"/>
          <p:nvPr/>
        </p:nvSpPr>
        <p:spPr>
          <a:xfrm>
            <a:off x="4194495" y="2441196"/>
            <a:ext cx="3263318" cy="830997"/>
          </a:xfrm>
          <a:prstGeom prst="rect">
            <a:avLst/>
          </a:prstGeom>
          <a:noFill/>
        </p:spPr>
        <p:txBody>
          <a:bodyPr wrap="square" rtlCol="0">
            <a:spAutoFit/>
          </a:bodyPr>
          <a:lstStyle/>
          <a:p>
            <a:pPr algn="ctr"/>
            <a:r>
              <a:rPr lang="en-US" sz="4800" dirty="0"/>
              <a:t>Thank You</a:t>
            </a:r>
          </a:p>
        </p:txBody>
      </p:sp>
      <p:sp>
        <p:nvSpPr>
          <p:cNvPr id="4" name="Slide Number Placeholder 3">
            <a:extLst>
              <a:ext uri="{FF2B5EF4-FFF2-40B4-BE49-F238E27FC236}">
                <a16:creationId xmlns:a16="http://schemas.microsoft.com/office/drawing/2014/main" id="{CF56ECBD-B738-8636-EF49-E76787FECD48}"/>
              </a:ext>
            </a:extLst>
          </p:cNvPr>
          <p:cNvSpPr>
            <a:spLocks noGrp="1"/>
          </p:cNvSpPr>
          <p:nvPr>
            <p:ph type="sldNum" sz="quarter" idx="12"/>
          </p:nvPr>
        </p:nvSpPr>
        <p:spPr/>
        <p:txBody>
          <a:bodyPr/>
          <a:lstStyle/>
          <a:p>
            <a:fld id="{48F63A3B-78C7-47BE-AE5E-E10140E04643}" type="slidenum">
              <a:rPr lang="en-US" smtClean="0"/>
              <a:t>8</a:t>
            </a:fld>
            <a:endParaRPr lang="en-US" dirty="0"/>
          </a:p>
        </p:txBody>
      </p:sp>
    </p:spTree>
    <p:extLst>
      <p:ext uri="{BB962C8B-B14F-4D97-AF65-F5344CB8AC3E}">
        <p14:creationId xmlns:p14="http://schemas.microsoft.com/office/powerpoint/2010/main" val="322568425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37798</TotalTime>
  <Words>877</Words>
  <Application>Microsoft Office PowerPoint</Application>
  <PresentationFormat>Widescreen</PresentationFormat>
  <Paragraphs>239</Paragraphs>
  <Slides>8</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Al Anwar Investments SAOG </vt:lpstr>
      <vt:lpstr>Investment Portfolio</vt:lpstr>
      <vt:lpstr>Portfolio Allocation</vt:lpstr>
      <vt:lpstr>Performance of Associate Companies</vt:lpstr>
      <vt:lpstr>Company Performance – Mar’25</vt:lpstr>
      <vt:lpstr>Financial Overview – Balance Sheet   </vt:lpstr>
      <vt:lpstr>Annexure 4- Bank Borrowing</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Khalid Al-Eisri</dc:creator>
  <cp:lastModifiedBy>Dhiraj Chidwal</cp:lastModifiedBy>
  <cp:revision>343</cp:revision>
  <cp:lastPrinted>2022-12-08T05:01:51Z</cp:lastPrinted>
  <dcterms:created xsi:type="dcterms:W3CDTF">2021-07-01T13:17:49Z</dcterms:created>
  <dcterms:modified xsi:type="dcterms:W3CDTF">2025-07-10T05:21:59Z</dcterms:modified>
</cp:coreProperties>
</file>